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94" r:id="rId3"/>
    <p:sldId id="295" r:id="rId4"/>
    <p:sldId id="356" r:id="rId5"/>
    <p:sldId id="298" r:id="rId6"/>
    <p:sldId id="314" r:id="rId7"/>
    <p:sldId id="357" r:id="rId8"/>
    <p:sldId id="354" r:id="rId9"/>
    <p:sldId id="349" r:id="rId10"/>
    <p:sldId id="352" r:id="rId11"/>
    <p:sldId id="365" r:id="rId12"/>
    <p:sldId id="363" r:id="rId13"/>
    <p:sldId id="364" r:id="rId14"/>
    <p:sldId id="334" r:id="rId15"/>
    <p:sldId id="360" r:id="rId16"/>
    <p:sldId id="361" r:id="rId17"/>
    <p:sldId id="337" r:id="rId18"/>
    <p:sldId id="338" r:id="rId19"/>
    <p:sldId id="340" r:id="rId20"/>
    <p:sldId id="341" r:id="rId21"/>
    <p:sldId id="343" r:id="rId22"/>
  </p:sldIdLst>
  <p:sldSz cx="9144000" cy="6858000" type="screen4x3"/>
  <p:notesSz cx="6858000" cy="91440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F9A82"/>
    <a:srgbClr val="669900"/>
    <a:srgbClr val="99CC00"/>
    <a:srgbClr val="33CCCC"/>
    <a:srgbClr val="2B9668"/>
    <a:srgbClr val="F1E5A4"/>
    <a:srgbClr val="5D2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1344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DD801B-7031-42FE-AE16-5F2E6F01DAF4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0B3E9A-CAAC-4420-885B-3340EF3A3D1C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467062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2A35-C751-40EC-9240-0DE376A53F58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56FB-F3D9-472D-B67A-197356377C1E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97418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0D16-172A-4225-9A5F-156D4584747C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877A1-F843-4D23-8AA8-45DC00E74AB7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64745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F493-C4F6-4C30-A94F-8E56CA242B72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8E15-4E1D-4D65-95C8-7B2785067D6F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69485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3FE3-5385-460D-AE97-6701655A06CA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8CC5-D28E-4B3C-B0B2-6FD61EC56F78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28617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62DD-3461-4B84-B253-E5286B4762C6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563D-7CF7-4CCC-B59E-B6924825A7DC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605423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A5E0-7962-4FD2-9E3D-DE9C0B0640A4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AE1D-92B6-4879-84DD-47B7FB2ABF0F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494901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691F-1A4D-40B3-932F-A0ED22706355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C5F9-9CFF-453B-BD13-6C75ED2833A7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766507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FC3EC-646D-4777-BF72-A3A0E4F00A65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F0831-1B1B-49E6-AB86-3D737C72E16D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552387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B4AF1-7B28-4629-9EB5-A69CB84A43EC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8D5C-17C3-411A-A724-60664FA9361E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332069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AC9B-CD0C-4753-9D76-27B4A318C319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5A660-1C07-40A4-85C7-033B65226866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605079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21DE2-94F9-45E8-BACA-1978C07A5680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C2C3-AF62-4655-98BA-1284B723E3B9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28794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F7FC-53DE-4B41-B2DC-83D892DEF87E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E385B-0936-4129-9688-4C6BC7D41178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795557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7FCA-1D49-4647-BE61-3A729B0C3816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70BE7-414E-4220-8A6C-94E9E1FB494C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868200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36EC-E9EE-4342-8EE6-8AD484709C1F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B0F9D-DF65-4579-BAF5-A0D3E805429E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2671574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1EA2-933B-4103-A006-E7F293360A75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B599-67D7-4954-A684-E806DB487B6D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53097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ADBE0-04F0-4732-B8CF-625886E60E0B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8544-9040-4537-A4BA-168EBE77623F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56316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E188-1F64-4A47-9945-6793BF1541E9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5082A-CE3B-488E-8973-E0033C61A4A9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68599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221E-0958-40A2-81F6-F9BF0B1FA14F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9299-4BA1-407A-AF2E-E077100AFD73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418101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E8623-A50F-41D9-AA53-F4FE4F77A574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DA4BC-A653-4916-9398-C9F922D050CA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03735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2518-56A3-4482-B051-48C729B8824A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143B-EE5E-4CAD-ABC4-A3DBA33A78AF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47897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3A43-806B-4957-AFB7-BFB0B5487836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05E4-299E-4E26-A686-8B9D9455A327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70300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46496-62D9-4743-964F-DD544800DB1B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D249-3B20-4DB7-9C3E-B0CCCE8A86F4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412724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5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s-CL" alt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s-CL" alt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09BBE5-32CE-4083-8D96-09560BB7DA0D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95C321-6065-4108-8D0F-DD1D95177325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s-CL" altLang="es-CL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s-CL" alt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AB836FA-F3F4-48AC-8F7D-E645BE4FBDEE}" type="datetimeFigureOut">
              <a:rPr lang="es-CL"/>
              <a:pPr>
                <a:defRPr/>
              </a:pPr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2C14596-AE44-47AA-9EF6-F49C615B9F70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6ej82C5RZM&amp;feature=youtu.b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EtNnlN6kW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3350"/>
            <a:ext cx="1008062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857250" y="2347913"/>
            <a:ext cx="73215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8000" b="1" dirty="0" smtClean="0">
                <a:solidFill>
                  <a:srgbClr val="2B9668"/>
                </a:solidFill>
                <a:latin typeface="+mj-lt"/>
              </a:rPr>
              <a:t>Matemáticas</a:t>
            </a:r>
            <a:r>
              <a:rPr lang="es-ES_tradnl" sz="7200" b="1" dirty="0" smtClean="0">
                <a:solidFill>
                  <a:srgbClr val="2B9668"/>
                </a:solidFill>
              </a:rPr>
              <a:t> </a:t>
            </a:r>
          </a:p>
        </p:txBody>
      </p:sp>
      <p:sp>
        <p:nvSpPr>
          <p:cNvPr id="1769" name="1768 CuadroTexto"/>
          <p:cNvSpPr txBox="1">
            <a:spLocks noChangeArrowheads="1"/>
          </p:cNvSpPr>
          <p:nvPr/>
        </p:nvSpPr>
        <p:spPr bwMode="auto">
          <a:xfrm>
            <a:off x="1962150" y="3636963"/>
            <a:ext cx="5111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3600" b="1" dirty="0" smtClean="0">
                <a:solidFill>
                  <a:srgbClr val="80BB61"/>
                </a:solidFill>
                <a:latin typeface="+mj-lt"/>
              </a:rPr>
              <a:t>Segundos Años Básicos</a:t>
            </a:r>
            <a:endParaRPr lang="es-CL" sz="3600" b="1" dirty="0" smtClean="0">
              <a:solidFill>
                <a:srgbClr val="80BB61"/>
              </a:solidFill>
              <a:latin typeface="+mj-lt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258888" y="180975"/>
            <a:ext cx="1801812" cy="9890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CL" sz="1800" dirty="0" smtClean="0">
                <a:solidFill>
                  <a:schemeClr val="tx2">
                    <a:lumMod val="50000"/>
                  </a:schemeClr>
                </a:solidFill>
              </a:rPr>
              <a:t>Programa de Integración Escolar </a:t>
            </a:r>
            <a:endParaRPr lang="es-CL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79388" y="23336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5400" b="1" dirty="0" smtClean="0">
                <a:solidFill>
                  <a:srgbClr val="2B9668"/>
                </a:solidFill>
                <a:latin typeface="+mj-lt"/>
              </a:rPr>
              <a:t>¿Qué es una serie numérica?</a:t>
            </a:r>
          </a:p>
        </p:txBody>
      </p:sp>
      <p:sp>
        <p:nvSpPr>
          <p:cNvPr id="7" name="1768 CuadroTexto"/>
          <p:cNvSpPr txBox="1"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dirty="0" smtClean="0">
                <a:solidFill>
                  <a:srgbClr val="80BB61"/>
                </a:solidFill>
                <a:latin typeface="+mn-lt"/>
              </a:rPr>
              <a:t>Es una secuencia de números ordenados, entre los cuales hay una regla que hay que descubrir, para completar la serie.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400" i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b="1" dirty="0" smtClean="0">
                <a:solidFill>
                  <a:srgbClr val="80BB61"/>
                </a:solidFill>
                <a:latin typeface="+mn-lt"/>
              </a:rPr>
              <a:t>Secuencia de números ascendente: </a:t>
            </a:r>
            <a:r>
              <a:rPr lang="es-ES_tradnl" sz="2400" dirty="0" smtClean="0">
                <a:solidFill>
                  <a:srgbClr val="80BB61"/>
                </a:solidFill>
                <a:latin typeface="+mn-lt"/>
              </a:rPr>
              <a:t>Son secuencias en donde cada número es mayor que el anterior</a:t>
            </a:r>
            <a:r>
              <a:rPr lang="es-ES_tradnl" sz="2400" dirty="0">
                <a:solidFill>
                  <a:srgbClr val="80BB61"/>
                </a:solidFill>
                <a:latin typeface="+mn-lt"/>
              </a:rPr>
              <a:t>.</a:t>
            </a:r>
            <a:r>
              <a:rPr lang="es-ES_tradnl" sz="2400" dirty="0" smtClean="0">
                <a:solidFill>
                  <a:srgbClr val="80BB61"/>
                </a:solidFill>
                <a:latin typeface="+mn-lt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                                                   </a:t>
            </a:r>
            <a:r>
              <a:rPr lang="es-ES_tradnl" sz="1600" i="1" dirty="0" smtClean="0">
                <a:solidFill>
                  <a:srgbClr val="80BB61"/>
                </a:solidFill>
                <a:latin typeface="+mn-lt"/>
              </a:rPr>
              <a:t> +2     </a:t>
            </a:r>
            <a:r>
              <a:rPr lang="es-ES_tradnl" sz="1600" i="1" dirty="0" smtClean="0">
                <a:solidFill>
                  <a:srgbClr val="80BB61"/>
                </a:solidFill>
              </a:rPr>
              <a:t> +2     +2     +2 </a:t>
            </a:r>
            <a:endParaRPr lang="es-ES_tradnl" sz="1600" i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	Ejemplo: En la serie </a:t>
            </a:r>
            <a:r>
              <a:rPr lang="es-ES_tradnl" sz="2400" b="1" i="1" dirty="0" smtClean="0">
                <a:solidFill>
                  <a:srgbClr val="80BB61"/>
                </a:solidFill>
                <a:latin typeface="+mn-lt"/>
              </a:rPr>
              <a:t>1 – 3 – 5 – 7 …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	Para saber cuál es el número que sigue, debemos sumar 2 al 7.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400" b="1" i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b="1" dirty="0" smtClean="0">
                <a:solidFill>
                  <a:srgbClr val="80BB61"/>
                </a:solidFill>
                <a:latin typeface="+mn-lt"/>
              </a:rPr>
              <a:t>Secuencia de números descendente: </a:t>
            </a:r>
            <a:r>
              <a:rPr lang="es-ES_tradnl" sz="2400" dirty="0" smtClean="0">
                <a:solidFill>
                  <a:srgbClr val="80BB61"/>
                </a:solidFill>
                <a:latin typeface="+mn-lt"/>
              </a:rPr>
              <a:t>Son secuencias en donde cada número es mayor que el anterior.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                                                     </a:t>
            </a:r>
            <a:r>
              <a:rPr lang="es-ES_tradnl" sz="1600" i="1" dirty="0" smtClean="0">
                <a:solidFill>
                  <a:srgbClr val="80BB61"/>
                </a:solidFill>
                <a:latin typeface="+mn-lt"/>
              </a:rPr>
              <a:t>- 3        </a:t>
            </a:r>
            <a:r>
              <a:rPr lang="es-ES_tradnl" sz="1600" i="1" dirty="0" smtClean="0">
                <a:solidFill>
                  <a:srgbClr val="80BB61"/>
                </a:solidFill>
              </a:rPr>
              <a:t>- 3      - 3      - 3</a:t>
            </a:r>
            <a:endParaRPr lang="es-ES_tradnl" sz="1600" i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	Ejemplo: En la serie </a:t>
            </a:r>
            <a:r>
              <a:rPr lang="es-ES_tradnl" sz="2400" b="1" i="1" dirty="0" smtClean="0">
                <a:solidFill>
                  <a:srgbClr val="80BB61"/>
                </a:solidFill>
                <a:latin typeface="+mn-lt"/>
              </a:rPr>
              <a:t>15 – 12 – 9 – 6 …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	Para saber cuál es el número que sigue, debemos restar 3 al 6.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400" i="1" dirty="0" smtClean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979712" y="6531739"/>
            <a:ext cx="6913463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1" hangingPunct="1">
              <a:defRPr/>
            </a:pPr>
            <a:r>
              <a:rPr lang="es-CL" b="1" dirty="0">
                <a:ln/>
                <a:solidFill>
                  <a:srgbClr val="92D050"/>
                </a:solidFill>
                <a:latin typeface="+mn-lt"/>
                <a:hlinkClick r:id="rId2"/>
              </a:rPr>
              <a:t>https://www.youtube.com/watch?v=96ej82C5RZM&amp;feature=youtu.be</a:t>
            </a:r>
            <a:endParaRPr lang="es-ES_tradnl" b="1" dirty="0">
              <a:ln/>
              <a:solidFill>
                <a:srgbClr val="92D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468313" y="115888"/>
            <a:ext cx="8353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5400" b="1" dirty="0" smtClean="0">
                <a:solidFill>
                  <a:srgbClr val="2B9668"/>
                </a:solidFill>
                <a:latin typeface="+mj-lt"/>
              </a:rPr>
              <a:t>Escribamos los números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17463" y="1196975"/>
          <a:ext cx="9126537" cy="56610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10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4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5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39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73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50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506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50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85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715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0292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Uno</a:t>
                      </a:r>
                      <a:endParaRPr lang="es-CL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es-CL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Dos</a:t>
                      </a:r>
                      <a:endParaRPr lang="es-CL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9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Diez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Once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Doce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Trece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Catorce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Quince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Dieciséis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Diecisiete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Dieciocho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Diecinueve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9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Veintidós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Veintitrés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Veintiséis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Veintinueve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6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cinco</a:t>
                      </a: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seis</a:t>
                      </a: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Treinta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86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cuatro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Cuarenta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3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CuadroTexto"/>
          <p:cNvSpPr txBox="1">
            <a:spLocks noChangeArrowheads="1"/>
          </p:cNvSpPr>
          <p:nvPr/>
        </p:nvSpPr>
        <p:spPr bwMode="auto">
          <a:xfrm>
            <a:off x="323850" y="95250"/>
            <a:ext cx="8353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5400" b="1" dirty="0" smtClean="0">
                <a:solidFill>
                  <a:srgbClr val="2B9668"/>
                </a:solidFill>
                <a:latin typeface="+mj-lt"/>
              </a:rPr>
              <a:t>Escribamos los números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0" y="1195388"/>
          <a:ext cx="9144000" cy="56626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40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1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1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1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63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95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11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011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11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011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132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51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dos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seis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Cincuenta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2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61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dos</a:t>
                      </a: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seis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Sesenta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2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71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dos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seis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Setenta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2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81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dos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 y 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seis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Ochenta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2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90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uno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91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</a:t>
                      </a:r>
                      <a:r>
                        <a:rPr lang="es-ES" sz="13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dos</a:t>
                      </a: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92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tres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93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cuatro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94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cinco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95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seis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96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siete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97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ocho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98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Noventa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y nueve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99</a:t>
                      </a:r>
                      <a:endParaRPr lang="es-CL" sz="13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5414" name="Rectangle 1"/>
          <p:cNvSpPr>
            <a:spLocks noChangeArrowheads="1"/>
          </p:cNvSpPr>
          <p:nvPr/>
        </p:nvSpPr>
        <p:spPr bwMode="auto">
          <a:xfrm>
            <a:off x="1189038" y="1195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5373688"/>
            <a:ext cx="9144000" cy="1504950"/>
          </a:xfrm>
          <a:prstGeom prst="rect">
            <a:avLst/>
          </a:prstGeom>
          <a:solidFill>
            <a:srgbClr val="5AAB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5AABD5"/>
              </a:solidFill>
            </a:endParaRPr>
          </a:p>
        </p:txBody>
      </p:sp>
      <p:pic>
        <p:nvPicPr>
          <p:cNvPr id="16387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420938"/>
            <a:ext cx="381317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2411413" y="1125538"/>
            <a:ext cx="59404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4800" b="1" dirty="0" smtClean="0">
                <a:solidFill>
                  <a:srgbClr val="5AABD5"/>
                </a:solidFill>
                <a:latin typeface="+mj-lt"/>
              </a:rPr>
              <a:t>Adición y Sustracción hasta 100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979863" y="2879725"/>
            <a:ext cx="43529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rgbClr val="5AABD5"/>
                </a:solidFill>
              </a:rPr>
              <a:t>Vas a aprender a…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Sumar y restar con la ayuda de los bloques base 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b="1" dirty="0">
              <a:solidFill>
                <a:srgbClr val="5AABD5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rgbClr val="5AABD5"/>
                </a:solidFill>
              </a:rPr>
              <a:t>y te va a servir para…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Aprender a resolver adiciones y sustracciones de manera correcta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83100"/>
            <a:ext cx="24669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Rectángulo"/>
          <p:cNvSpPr>
            <a:spLocks noChangeArrowheads="1"/>
          </p:cNvSpPr>
          <p:nvPr/>
        </p:nvSpPr>
        <p:spPr bwMode="auto">
          <a:xfrm>
            <a:off x="827088" y="779463"/>
            <a:ext cx="7567612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EL SIGNO </a:t>
            </a:r>
            <a:r>
              <a:rPr lang="es-ES_tradnl" sz="5400" b="1" dirty="0" smtClean="0">
                <a:solidFill>
                  <a:srgbClr val="5AABD5"/>
                </a:solidFill>
                <a:latin typeface="+mn-lt"/>
              </a:rPr>
              <a:t>+</a:t>
            </a: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SE LEE </a:t>
            </a:r>
            <a:r>
              <a:rPr lang="es-ES_tradnl" sz="5400" b="1" dirty="0" smtClean="0">
                <a:solidFill>
                  <a:srgbClr val="5AABD5"/>
                </a:solidFill>
                <a:latin typeface="+mn-lt"/>
              </a:rPr>
              <a:t>MÁS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Y SIGNIFICA </a:t>
            </a:r>
            <a:r>
              <a:rPr lang="es-ES_tradnl" sz="5400" b="1" dirty="0" smtClean="0">
                <a:solidFill>
                  <a:srgbClr val="5AABD5"/>
                </a:solidFill>
                <a:latin typeface="+mn-lt"/>
              </a:rPr>
              <a:t>SUMAR</a:t>
            </a:r>
            <a:endParaRPr lang="es-ES_tradnl" sz="5400" b="1" dirty="0" smtClean="0">
              <a:solidFill>
                <a:srgbClr val="7F7F7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83100"/>
            <a:ext cx="24669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Rectángulo"/>
          <p:cNvSpPr>
            <a:spLocks noChangeArrowheads="1"/>
          </p:cNvSpPr>
          <p:nvPr/>
        </p:nvSpPr>
        <p:spPr bwMode="auto">
          <a:xfrm>
            <a:off x="827088" y="779463"/>
            <a:ext cx="7567612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EL SIGNO </a:t>
            </a:r>
            <a:r>
              <a:rPr lang="es-ES_tradnl" sz="5400" b="1" dirty="0" smtClean="0">
                <a:solidFill>
                  <a:srgbClr val="5AABD5"/>
                </a:solidFill>
                <a:latin typeface="+mn-lt"/>
              </a:rPr>
              <a:t>-</a:t>
            </a: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SE LEE </a:t>
            </a:r>
            <a:r>
              <a:rPr lang="es-ES_tradnl" sz="5400" b="1" dirty="0" smtClean="0">
                <a:solidFill>
                  <a:srgbClr val="5AABD5"/>
                </a:solidFill>
                <a:latin typeface="+mn-lt"/>
              </a:rPr>
              <a:t>MENOS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s-ES_tradnl" sz="5400" b="1" dirty="0" smtClean="0">
                <a:solidFill>
                  <a:srgbClr val="7F7F7F"/>
                </a:solidFill>
                <a:latin typeface="+mn-lt"/>
              </a:rPr>
              <a:t>Y SIGNIFICA </a:t>
            </a:r>
            <a:r>
              <a:rPr lang="es-ES_tradnl" sz="5400" b="1" dirty="0" smtClean="0">
                <a:solidFill>
                  <a:srgbClr val="5AABD5"/>
                </a:solidFill>
                <a:latin typeface="+mn-lt"/>
              </a:rPr>
              <a:t>RESTAR</a:t>
            </a:r>
            <a:endParaRPr lang="es-ES_tradnl" sz="5400" b="1" dirty="0" smtClean="0">
              <a:solidFill>
                <a:srgbClr val="7F7F7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3 Rectángulo redondeado"/>
          <p:cNvSpPr/>
          <p:nvPr/>
        </p:nvSpPr>
        <p:spPr>
          <a:xfrm>
            <a:off x="179388" y="80963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44" name="1143 CuadroTexto"/>
          <p:cNvSpPr txBox="1">
            <a:spLocks noChangeArrowheads="1"/>
          </p:cNvSpPr>
          <p:nvPr/>
        </p:nvSpPr>
        <p:spPr bwMode="auto">
          <a:xfrm>
            <a:off x="6300788" y="4941888"/>
            <a:ext cx="165576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dirty="0" smtClean="0">
                <a:solidFill>
                  <a:srgbClr val="7F7F7F"/>
                </a:solidFill>
              </a:rPr>
              <a:t>  </a:t>
            </a:r>
            <a:r>
              <a:rPr lang="es-CL" sz="4000" dirty="0" smtClean="0">
                <a:solidFill>
                  <a:srgbClr val="7F7F7F"/>
                </a:solidFill>
                <a:latin typeface="+mn-lt"/>
              </a:rPr>
              <a:t>53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u="sng" dirty="0" smtClean="0">
                <a:solidFill>
                  <a:srgbClr val="7F7F7F"/>
                </a:solidFill>
                <a:latin typeface="+mn-lt"/>
              </a:rPr>
              <a:t>+21</a:t>
            </a:r>
          </a:p>
        </p:txBody>
      </p:sp>
      <p:sp>
        <p:nvSpPr>
          <p:cNvPr id="1147" name="1146 CuadroTexto"/>
          <p:cNvSpPr txBox="1">
            <a:spLocks noChangeArrowheads="1"/>
          </p:cNvSpPr>
          <p:nvPr/>
        </p:nvSpPr>
        <p:spPr bwMode="auto">
          <a:xfrm>
            <a:off x="6843713" y="6092825"/>
            <a:ext cx="3921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dirty="0" smtClean="0">
                <a:solidFill>
                  <a:srgbClr val="7F7F7F"/>
                </a:solidFill>
                <a:latin typeface="+mn-lt"/>
              </a:rPr>
              <a:t>4</a:t>
            </a:r>
          </a:p>
        </p:txBody>
      </p:sp>
      <p:sp>
        <p:nvSpPr>
          <p:cNvPr id="1150" name="1145 Rectángulo"/>
          <p:cNvSpPr/>
          <p:nvPr/>
        </p:nvSpPr>
        <p:spPr>
          <a:xfrm>
            <a:off x="6877050" y="5013325"/>
            <a:ext cx="358775" cy="115252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151" name="7 Rectángulo"/>
          <p:cNvSpPr/>
          <p:nvPr/>
        </p:nvSpPr>
        <p:spPr>
          <a:xfrm>
            <a:off x="3746500" y="476250"/>
            <a:ext cx="13731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Suma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/>
          <a:stretch/>
        </p:blipFill>
        <p:spPr bwMode="auto">
          <a:xfrm>
            <a:off x="2202567" y="1461614"/>
            <a:ext cx="4461049" cy="33178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1148" name="1144 CuadroTexto"/>
          <p:cNvSpPr txBox="1"/>
          <p:nvPr/>
        </p:nvSpPr>
        <p:spPr>
          <a:xfrm>
            <a:off x="1116013" y="5157788"/>
            <a:ext cx="35782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dirty="0">
                <a:solidFill>
                  <a:schemeClr val="accent5"/>
                </a:solidFill>
                <a:latin typeface="+mn-lt"/>
              </a:rPr>
              <a:t>Primero </a:t>
            </a:r>
            <a:r>
              <a:rPr lang="es-CL" sz="2400" dirty="0">
                <a:solidFill>
                  <a:srgbClr val="5AABD5"/>
                </a:solidFill>
                <a:latin typeface="+mn-lt"/>
              </a:rPr>
              <a:t>suma</a:t>
            </a:r>
            <a:r>
              <a:rPr lang="es-CL" sz="2400" dirty="0">
                <a:solidFill>
                  <a:schemeClr val="accent5"/>
                </a:solidFill>
                <a:latin typeface="+mn-lt"/>
              </a:rPr>
              <a:t> las </a:t>
            </a:r>
            <a:r>
              <a:rPr lang="es-CL" sz="2400" b="1" dirty="0">
                <a:solidFill>
                  <a:schemeClr val="accent5"/>
                </a:solidFill>
                <a:latin typeface="+mn-lt"/>
              </a:rPr>
              <a:t>unidades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4" grpId="0"/>
      <p:bldP spid="1147" grpId="0"/>
      <p:bldP spid="1150" grpId="0" animBg="1"/>
      <p:bldP spid="1151" grpId="0"/>
      <p:bldP spid="11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3 Rectángulo redondeado"/>
          <p:cNvSpPr/>
          <p:nvPr/>
        </p:nvSpPr>
        <p:spPr>
          <a:xfrm>
            <a:off x="179388" y="134938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3555" name="1143 CuadroTexto"/>
          <p:cNvSpPr txBox="1">
            <a:spLocks noChangeArrowheads="1"/>
          </p:cNvSpPr>
          <p:nvPr/>
        </p:nvSpPr>
        <p:spPr bwMode="auto">
          <a:xfrm>
            <a:off x="6300788" y="4941888"/>
            <a:ext cx="165576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dirty="0" smtClean="0">
                <a:solidFill>
                  <a:srgbClr val="7F7F7F"/>
                </a:solidFill>
                <a:latin typeface="+mn-lt"/>
              </a:rPr>
              <a:t>  53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u="sng" dirty="0" smtClean="0">
                <a:solidFill>
                  <a:srgbClr val="7F7F7F"/>
                </a:solidFill>
                <a:latin typeface="+mn-lt"/>
              </a:rPr>
              <a:t>+21</a:t>
            </a:r>
          </a:p>
        </p:txBody>
      </p:sp>
      <p:sp>
        <p:nvSpPr>
          <p:cNvPr id="23556" name="1146 CuadroTexto"/>
          <p:cNvSpPr txBox="1">
            <a:spLocks noChangeArrowheads="1"/>
          </p:cNvSpPr>
          <p:nvPr/>
        </p:nvSpPr>
        <p:spPr bwMode="auto">
          <a:xfrm>
            <a:off x="6843713" y="6092825"/>
            <a:ext cx="3921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dirty="0" smtClean="0">
                <a:solidFill>
                  <a:srgbClr val="7F7F7F"/>
                </a:solidFill>
                <a:latin typeface="+mn-lt"/>
              </a:rPr>
              <a:t>4</a:t>
            </a:r>
          </a:p>
        </p:txBody>
      </p:sp>
      <p:sp>
        <p:nvSpPr>
          <p:cNvPr id="1151" name="7 Rectángulo"/>
          <p:cNvSpPr/>
          <p:nvPr/>
        </p:nvSpPr>
        <p:spPr>
          <a:xfrm>
            <a:off x="3689350" y="476250"/>
            <a:ext cx="14874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Suma</a:t>
            </a:r>
            <a:r>
              <a:rPr lang="es-E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18438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/>
          <a:stretch/>
        </p:blipFill>
        <p:spPr bwMode="auto">
          <a:xfrm>
            <a:off x="2202567" y="1493614"/>
            <a:ext cx="4461049" cy="33178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1148" name="1144 CuadroTexto"/>
          <p:cNvSpPr txBox="1"/>
          <p:nvPr/>
        </p:nvSpPr>
        <p:spPr>
          <a:xfrm>
            <a:off x="1116013" y="5157788"/>
            <a:ext cx="35782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dirty="0">
                <a:solidFill>
                  <a:schemeClr val="accent5"/>
                </a:solidFill>
                <a:latin typeface="+mn-lt"/>
              </a:rPr>
              <a:t>Primero </a:t>
            </a:r>
            <a:r>
              <a:rPr lang="es-CL" sz="2400" dirty="0">
                <a:solidFill>
                  <a:srgbClr val="5AABD5"/>
                </a:solidFill>
                <a:latin typeface="+mn-lt"/>
              </a:rPr>
              <a:t>suma</a:t>
            </a:r>
            <a:r>
              <a:rPr lang="es-CL" sz="2400" dirty="0">
                <a:solidFill>
                  <a:schemeClr val="accent5"/>
                </a:solidFill>
                <a:latin typeface="+mn-lt"/>
              </a:rPr>
              <a:t> las </a:t>
            </a:r>
            <a:r>
              <a:rPr lang="es-CL" sz="2400" b="1" dirty="0">
                <a:solidFill>
                  <a:schemeClr val="accent5"/>
                </a:solidFill>
                <a:latin typeface="+mn-lt"/>
              </a:rPr>
              <a:t>unidades</a:t>
            </a:r>
          </a:p>
        </p:txBody>
      </p:sp>
      <p:sp>
        <p:nvSpPr>
          <p:cNvPr id="10" name="1144 CuadroTexto"/>
          <p:cNvSpPr txBox="1"/>
          <p:nvPr/>
        </p:nvSpPr>
        <p:spPr>
          <a:xfrm>
            <a:off x="1116013" y="5589588"/>
            <a:ext cx="24574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dirty="0">
                <a:solidFill>
                  <a:schemeClr val="accent5"/>
                </a:solidFill>
                <a:latin typeface="+mn-lt"/>
              </a:rPr>
              <a:t>Luego las </a:t>
            </a:r>
            <a:r>
              <a:rPr lang="es-CL" sz="2400" b="1" dirty="0">
                <a:solidFill>
                  <a:schemeClr val="accent5"/>
                </a:solidFill>
                <a:latin typeface="+mn-lt"/>
              </a:rPr>
              <a:t>decenas</a:t>
            </a:r>
          </a:p>
        </p:txBody>
      </p:sp>
      <p:sp>
        <p:nvSpPr>
          <p:cNvPr id="11" name="1146 CuadroTexto"/>
          <p:cNvSpPr txBox="1">
            <a:spLocks noChangeArrowheads="1"/>
          </p:cNvSpPr>
          <p:nvPr/>
        </p:nvSpPr>
        <p:spPr bwMode="auto">
          <a:xfrm>
            <a:off x="6554788" y="6092825"/>
            <a:ext cx="3937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dirty="0" smtClean="0">
                <a:solidFill>
                  <a:srgbClr val="7F7F7F"/>
                </a:solidFill>
                <a:latin typeface="+mn-lt"/>
              </a:rPr>
              <a:t>7</a:t>
            </a:r>
          </a:p>
        </p:txBody>
      </p:sp>
      <p:sp>
        <p:nvSpPr>
          <p:cNvPr id="12" name="1145 Rectángulo"/>
          <p:cNvSpPr/>
          <p:nvPr/>
        </p:nvSpPr>
        <p:spPr>
          <a:xfrm>
            <a:off x="6588125" y="5013325"/>
            <a:ext cx="288925" cy="115252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3 Rectángulo redondeado"/>
          <p:cNvSpPr/>
          <p:nvPr/>
        </p:nvSpPr>
        <p:spPr>
          <a:xfrm>
            <a:off x="179388" y="134938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44" name="1143 CuadroTexto"/>
          <p:cNvSpPr txBox="1">
            <a:spLocks noChangeArrowheads="1"/>
          </p:cNvSpPr>
          <p:nvPr/>
        </p:nvSpPr>
        <p:spPr bwMode="auto">
          <a:xfrm>
            <a:off x="6300788" y="3933825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dirty="0" smtClean="0">
                <a:solidFill>
                  <a:srgbClr val="7F7F7F"/>
                </a:solidFill>
                <a:latin typeface="+mn-lt"/>
              </a:rPr>
              <a:t>  63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u="sng" dirty="0" smtClean="0">
                <a:solidFill>
                  <a:srgbClr val="7F7F7F"/>
                </a:solidFill>
                <a:latin typeface="+mn-lt"/>
              </a:rPr>
              <a:t>- 32</a:t>
            </a:r>
          </a:p>
        </p:txBody>
      </p:sp>
      <p:sp>
        <p:nvSpPr>
          <p:cNvPr id="1147" name="1146 CuadroTexto"/>
          <p:cNvSpPr txBox="1">
            <a:spLocks noChangeArrowheads="1"/>
          </p:cNvSpPr>
          <p:nvPr/>
        </p:nvSpPr>
        <p:spPr bwMode="auto">
          <a:xfrm>
            <a:off x="6843713" y="5076825"/>
            <a:ext cx="392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dirty="0" smtClean="0">
                <a:solidFill>
                  <a:srgbClr val="7F7F7F"/>
                </a:solidFill>
                <a:latin typeface="+mn-lt"/>
              </a:rPr>
              <a:t>1</a:t>
            </a:r>
          </a:p>
        </p:txBody>
      </p:sp>
      <p:sp>
        <p:nvSpPr>
          <p:cNvPr id="1150" name="1145 Rectángulo"/>
          <p:cNvSpPr/>
          <p:nvPr/>
        </p:nvSpPr>
        <p:spPr>
          <a:xfrm>
            <a:off x="6875463" y="3995738"/>
            <a:ext cx="323850" cy="115252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151" name="7 Rectángulo"/>
          <p:cNvSpPr/>
          <p:nvPr/>
        </p:nvSpPr>
        <p:spPr>
          <a:xfrm>
            <a:off x="3757613" y="476250"/>
            <a:ext cx="1350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Resta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/>
          <a:stretch/>
        </p:blipFill>
        <p:spPr bwMode="auto">
          <a:xfrm>
            <a:off x="2202567" y="1678782"/>
            <a:ext cx="4461049" cy="19161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1148" name="1144 CuadroTexto"/>
          <p:cNvSpPr txBox="1"/>
          <p:nvPr/>
        </p:nvSpPr>
        <p:spPr>
          <a:xfrm>
            <a:off x="1116013" y="4140200"/>
            <a:ext cx="35337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dirty="0">
                <a:solidFill>
                  <a:schemeClr val="accent5"/>
                </a:solidFill>
                <a:latin typeface="+mn-lt"/>
              </a:rPr>
              <a:t>Primero </a:t>
            </a:r>
            <a:r>
              <a:rPr lang="es-CL" sz="2400" dirty="0">
                <a:solidFill>
                  <a:srgbClr val="5AABD5"/>
                </a:solidFill>
                <a:latin typeface="+mn-lt"/>
              </a:rPr>
              <a:t>resta</a:t>
            </a:r>
            <a:r>
              <a:rPr lang="es-CL" sz="2400" dirty="0">
                <a:solidFill>
                  <a:schemeClr val="accent5"/>
                </a:solidFill>
                <a:latin typeface="+mn-lt"/>
              </a:rPr>
              <a:t> las </a:t>
            </a:r>
            <a:r>
              <a:rPr lang="es-CL" sz="2400" b="1" dirty="0">
                <a:solidFill>
                  <a:schemeClr val="accent5"/>
                </a:solidFill>
                <a:latin typeface="+mn-lt"/>
              </a:rPr>
              <a:t>unidades</a:t>
            </a:r>
          </a:p>
        </p:txBody>
      </p:sp>
      <p:grpSp>
        <p:nvGrpSpPr>
          <p:cNvPr id="3" name="Agrupar 2"/>
          <p:cNvGrpSpPr>
            <a:grpSpLocks/>
          </p:cNvGrpSpPr>
          <p:nvPr/>
        </p:nvGrpSpPr>
        <p:grpSpPr bwMode="auto">
          <a:xfrm>
            <a:off x="5148263" y="2868613"/>
            <a:ext cx="942975" cy="506412"/>
            <a:chOff x="6292632" y="3859027"/>
            <a:chExt cx="943664" cy="506077"/>
          </a:xfrm>
        </p:grpSpPr>
        <p:pic>
          <p:nvPicPr>
            <p:cNvPr id="21514" name="Imagen 8" descr="tablas-04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6688" y="3859027"/>
              <a:ext cx="439608" cy="477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Imagen 9" descr="tablas-04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2632" y="3887718"/>
              <a:ext cx="439608" cy="477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4" grpId="0"/>
      <p:bldP spid="1147" grpId="0"/>
      <p:bldP spid="1150" grpId="0" animBg="1"/>
      <p:bldP spid="1151" grpId="0"/>
      <p:bldP spid="11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3 Rectángulo redondeado"/>
          <p:cNvSpPr/>
          <p:nvPr/>
        </p:nvSpPr>
        <p:spPr>
          <a:xfrm>
            <a:off x="179388" y="134938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5603" name="1143 CuadroTexto"/>
          <p:cNvSpPr txBox="1">
            <a:spLocks noChangeArrowheads="1"/>
          </p:cNvSpPr>
          <p:nvPr/>
        </p:nvSpPr>
        <p:spPr bwMode="auto">
          <a:xfrm>
            <a:off x="6300788" y="3933825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dirty="0" smtClean="0">
                <a:solidFill>
                  <a:srgbClr val="7F7F7F"/>
                </a:solidFill>
                <a:latin typeface="+mn-lt"/>
              </a:rPr>
              <a:t>  63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sz="4000" u="sng" dirty="0" smtClean="0">
                <a:solidFill>
                  <a:srgbClr val="7F7F7F"/>
                </a:solidFill>
                <a:latin typeface="+mn-lt"/>
              </a:rPr>
              <a:t>- 32</a:t>
            </a:r>
          </a:p>
        </p:txBody>
      </p:sp>
      <p:sp>
        <p:nvSpPr>
          <p:cNvPr id="25604" name="1146 CuadroTexto"/>
          <p:cNvSpPr txBox="1">
            <a:spLocks noChangeArrowheads="1"/>
          </p:cNvSpPr>
          <p:nvPr/>
        </p:nvSpPr>
        <p:spPr bwMode="auto">
          <a:xfrm>
            <a:off x="6843713" y="5084763"/>
            <a:ext cx="3921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dirty="0" smtClean="0">
                <a:solidFill>
                  <a:srgbClr val="7F7F7F"/>
                </a:solidFill>
                <a:latin typeface="+mn-lt"/>
              </a:rPr>
              <a:t>1</a:t>
            </a:r>
          </a:p>
        </p:txBody>
      </p:sp>
      <p:sp>
        <p:nvSpPr>
          <p:cNvPr id="1151" name="7 Rectángulo"/>
          <p:cNvSpPr/>
          <p:nvPr/>
        </p:nvSpPr>
        <p:spPr>
          <a:xfrm>
            <a:off x="3757613" y="476250"/>
            <a:ext cx="1350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Resta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20486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/>
          <a:stretch/>
        </p:blipFill>
        <p:spPr bwMode="auto">
          <a:xfrm>
            <a:off x="2202567" y="1599280"/>
            <a:ext cx="4461049" cy="19161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1148" name="1144 CuadroTexto"/>
          <p:cNvSpPr txBox="1"/>
          <p:nvPr/>
        </p:nvSpPr>
        <p:spPr>
          <a:xfrm>
            <a:off x="1116013" y="4149725"/>
            <a:ext cx="35337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dirty="0">
                <a:solidFill>
                  <a:schemeClr val="accent5"/>
                </a:solidFill>
                <a:latin typeface="+mn-lt"/>
              </a:rPr>
              <a:t>Primero </a:t>
            </a:r>
            <a:r>
              <a:rPr lang="es-CL" sz="2400" dirty="0">
                <a:solidFill>
                  <a:srgbClr val="5AABD5"/>
                </a:solidFill>
                <a:latin typeface="+mn-lt"/>
              </a:rPr>
              <a:t>resta</a:t>
            </a:r>
            <a:r>
              <a:rPr lang="es-CL" sz="2400" dirty="0">
                <a:solidFill>
                  <a:schemeClr val="accent5"/>
                </a:solidFill>
                <a:latin typeface="+mn-lt"/>
              </a:rPr>
              <a:t> las </a:t>
            </a:r>
            <a:r>
              <a:rPr lang="es-CL" sz="2400" b="1" dirty="0">
                <a:solidFill>
                  <a:schemeClr val="accent5"/>
                </a:solidFill>
                <a:latin typeface="+mn-lt"/>
              </a:rPr>
              <a:t>unidades</a:t>
            </a:r>
          </a:p>
        </p:txBody>
      </p:sp>
      <p:sp>
        <p:nvSpPr>
          <p:cNvPr id="14" name="1146 CuadroTexto"/>
          <p:cNvSpPr txBox="1">
            <a:spLocks noChangeArrowheads="1"/>
          </p:cNvSpPr>
          <p:nvPr/>
        </p:nvSpPr>
        <p:spPr bwMode="auto">
          <a:xfrm>
            <a:off x="6588125" y="5084763"/>
            <a:ext cx="393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dirty="0" smtClean="0">
                <a:solidFill>
                  <a:srgbClr val="7F7F7F"/>
                </a:solidFill>
                <a:latin typeface="+mn-lt"/>
              </a:rPr>
              <a:t>3</a:t>
            </a:r>
          </a:p>
        </p:txBody>
      </p:sp>
      <p:sp>
        <p:nvSpPr>
          <p:cNvPr id="19" name="1144 CuadroTexto"/>
          <p:cNvSpPr txBox="1"/>
          <p:nvPr/>
        </p:nvSpPr>
        <p:spPr>
          <a:xfrm>
            <a:off x="1116013" y="4581525"/>
            <a:ext cx="24574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dirty="0">
                <a:solidFill>
                  <a:schemeClr val="accent5"/>
                </a:solidFill>
                <a:latin typeface="+mn-lt"/>
              </a:rPr>
              <a:t>Luego las </a:t>
            </a:r>
            <a:r>
              <a:rPr lang="es-CL" sz="2400" b="1" dirty="0">
                <a:solidFill>
                  <a:schemeClr val="accent5"/>
                </a:solidFill>
                <a:latin typeface="+mn-lt"/>
              </a:rPr>
              <a:t>decenas</a:t>
            </a:r>
          </a:p>
        </p:txBody>
      </p:sp>
      <p:sp>
        <p:nvSpPr>
          <p:cNvPr id="20" name="1145 Rectángulo"/>
          <p:cNvSpPr/>
          <p:nvPr/>
        </p:nvSpPr>
        <p:spPr>
          <a:xfrm>
            <a:off x="6588125" y="4005263"/>
            <a:ext cx="288925" cy="115252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pic>
        <p:nvPicPr>
          <p:cNvPr id="21" name="Imagen 15" descr="tablas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495550"/>
            <a:ext cx="4397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6" descr="tablas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2471738"/>
            <a:ext cx="4397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7" descr="tablas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2495550"/>
            <a:ext cx="438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468313" y="238125"/>
            <a:ext cx="6646862" cy="4630738"/>
            <a:chOff x="971550" y="981075"/>
            <a:chExt cx="6646863" cy="4630738"/>
          </a:xfrm>
        </p:grpSpPr>
        <p:pic>
          <p:nvPicPr>
            <p:cNvPr id="5128" name="Imagen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50" y="981075"/>
              <a:ext cx="6646863" cy="463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38 CuadroTexto"/>
            <p:cNvSpPr txBox="1">
              <a:spLocks noChangeArrowheads="1"/>
            </p:cNvSpPr>
            <p:nvPr/>
          </p:nvSpPr>
          <p:spPr bwMode="auto">
            <a:xfrm>
              <a:off x="2268537" y="1851025"/>
              <a:ext cx="4391026" cy="2586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ES_tradnl" sz="2800" b="1" dirty="0" smtClean="0">
                  <a:solidFill>
                    <a:srgbClr val="660066"/>
                  </a:solidFill>
                  <a:latin typeface="+mn-lt"/>
                </a:rPr>
                <a:t>Vas a aprender a…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s-MX" sz="2400" dirty="0" smtClean="0">
                  <a:solidFill>
                    <a:schemeClr val="bg1"/>
                  </a:solidFill>
                  <a:latin typeface="+mn-lt"/>
                </a:rPr>
                <a:t>Reconocer números hasta el 100</a:t>
              </a:r>
              <a:endParaRPr lang="es-CL" sz="2400" dirty="0" smtClean="0">
                <a:solidFill>
                  <a:schemeClr val="bg1"/>
                </a:solidFill>
                <a:latin typeface="+mn-lt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s-ES_tradnl" sz="2800" b="1" dirty="0" smtClean="0">
                <a:solidFill>
                  <a:srgbClr val="660066"/>
                </a:solidFill>
                <a:latin typeface="+mn-lt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ES_tradnl" sz="2800" b="1" dirty="0" smtClean="0">
                  <a:solidFill>
                    <a:srgbClr val="660066"/>
                  </a:solidFill>
                  <a:latin typeface="+mn-lt"/>
                </a:rPr>
                <a:t>y te va a servir para…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ES_tradnl" sz="2400" dirty="0" smtClean="0">
                  <a:solidFill>
                    <a:schemeClr val="bg1"/>
                  </a:solidFill>
                  <a:latin typeface="+mn-lt"/>
                </a:rPr>
                <a:t>Comparar números hasta el 100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s-CL" sz="1800" b="1" dirty="0" smtClean="0">
                <a:solidFill>
                  <a:srgbClr val="2B9668"/>
                </a:solidFill>
              </a:endParaRPr>
            </a:p>
          </p:txBody>
        </p:sp>
      </p:grpSp>
      <p:pic>
        <p:nvPicPr>
          <p:cNvPr id="5123" name="Imagen 1" descr="monos-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4117975"/>
            <a:ext cx="2184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1 Grupo"/>
          <p:cNvGrpSpPr>
            <a:grpSpLocks/>
          </p:cNvGrpSpPr>
          <p:nvPr/>
        </p:nvGrpSpPr>
        <p:grpSpPr bwMode="auto">
          <a:xfrm>
            <a:off x="285750" y="3068638"/>
            <a:ext cx="6646863" cy="4779962"/>
            <a:chOff x="1510181" y="1851789"/>
            <a:chExt cx="6646863" cy="4780210"/>
          </a:xfrm>
        </p:grpSpPr>
        <p:pic>
          <p:nvPicPr>
            <p:cNvPr id="11" name="Imagen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81" y="2001261"/>
              <a:ext cx="6646863" cy="4630738"/>
            </a:xfrm>
            <a:prstGeom prst="rect">
              <a:avLst/>
            </a:prstGeom>
            <a:noFill/>
            <a:ln>
              <a:noFill/>
            </a:ln>
            <a:scene3d>
              <a:camera prst="isometricOffAxis1Top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38 CuadroTexto"/>
            <p:cNvSpPr txBox="1">
              <a:spLocks noChangeArrowheads="1"/>
            </p:cNvSpPr>
            <p:nvPr/>
          </p:nvSpPr>
          <p:spPr bwMode="auto">
            <a:xfrm>
              <a:off x="2267744" y="1851789"/>
              <a:ext cx="43922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L" altLang="es-CL" sz="1800" b="1">
                <a:solidFill>
                  <a:srgbClr val="2B9668"/>
                </a:solidFill>
              </a:endParaRPr>
            </a:p>
          </p:txBody>
        </p:sp>
      </p:grpSp>
      <p:sp>
        <p:nvSpPr>
          <p:cNvPr id="13" name="38 CuadroTexto"/>
          <p:cNvSpPr txBox="1">
            <a:spLocks noChangeArrowheads="1"/>
          </p:cNvSpPr>
          <p:nvPr/>
        </p:nvSpPr>
        <p:spPr bwMode="auto">
          <a:xfrm rot="21363540">
            <a:off x="1158875" y="4695825"/>
            <a:ext cx="48561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ES_tradnl" b="1" dirty="0" smtClean="0">
                <a:solidFill>
                  <a:srgbClr val="660066"/>
                </a:solidFill>
                <a:latin typeface="+mn-lt"/>
              </a:rPr>
              <a:t>¡ ¡ ¡ Vas a hacerlo genial ! ! !</a:t>
            </a:r>
            <a:endParaRPr lang="es-CL" b="1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CuadroTexto"/>
          <p:cNvSpPr txBox="1"/>
          <p:nvPr/>
        </p:nvSpPr>
        <p:spPr>
          <a:xfrm>
            <a:off x="539750" y="1557338"/>
            <a:ext cx="78486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5400" b="1" dirty="0">
                <a:solidFill>
                  <a:schemeClr val="accent5"/>
                </a:solidFill>
                <a:latin typeface="+mj-lt"/>
              </a:rPr>
              <a:t>¡ Sabía que podrías lograrlo !</a:t>
            </a:r>
          </a:p>
        </p:txBody>
      </p:sp>
      <p:pic>
        <p:nvPicPr>
          <p:cNvPr id="2" name="Imagen 1" descr="caritas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37"/>
          <a:stretch>
            <a:fillRect/>
          </a:stretch>
        </p:blipFill>
        <p:spPr bwMode="auto">
          <a:xfrm>
            <a:off x="3313113" y="3716338"/>
            <a:ext cx="23018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79388" y="60325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12700" cmpd="sng">
            <a:solidFill>
              <a:srgbClr val="80BB6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6147" name="7 Rectángulo"/>
          <p:cNvSpPr>
            <a:spLocks noChangeArrowheads="1"/>
          </p:cNvSpPr>
          <p:nvPr/>
        </p:nvSpPr>
        <p:spPr bwMode="auto">
          <a:xfrm>
            <a:off x="1881188" y="757238"/>
            <a:ext cx="53800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5000" b="1" dirty="0" smtClean="0">
                <a:solidFill>
                  <a:srgbClr val="80BB61"/>
                </a:solidFill>
                <a:latin typeface="+mj-lt"/>
              </a:rPr>
              <a:t>Identificar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5000" b="1" dirty="0" smtClean="0">
                <a:solidFill>
                  <a:srgbClr val="80BB61"/>
                </a:solidFill>
                <a:latin typeface="+mj-lt"/>
              </a:rPr>
              <a:t>unidades y decenas</a:t>
            </a:r>
          </a:p>
        </p:txBody>
      </p:sp>
      <p:pic>
        <p:nvPicPr>
          <p:cNvPr id="6148" name="Imagen 6" descr="hojas-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22" b="18082"/>
          <a:stretch>
            <a:fillRect/>
          </a:stretch>
        </p:blipFill>
        <p:spPr bwMode="auto">
          <a:xfrm>
            <a:off x="7513638" y="5427663"/>
            <a:ext cx="165576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Rectángulo"/>
          <p:cNvSpPr/>
          <p:nvPr/>
        </p:nvSpPr>
        <p:spPr>
          <a:xfrm>
            <a:off x="4859338" y="3978275"/>
            <a:ext cx="433387" cy="43338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grpSp>
        <p:nvGrpSpPr>
          <p:cNvPr id="8" name="1 Grupo"/>
          <p:cNvGrpSpPr/>
          <p:nvPr/>
        </p:nvGrpSpPr>
        <p:grpSpPr>
          <a:xfrm>
            <a:off x="3131840" y="2852936"/>
            <a:ext cx="360040" cy="3311068"/>
            <a:chOff x="4248783" y="2141594"/>
            <a:chExt cx="360162" cy="3924812"/>
          </a:xfr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rot="16200000">
              <a:off x="4248674" y="2141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rot="16200000">
              <a:off x="4248674" y="2537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16200000">
              <a:off x="4248593" y="2934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rot="16200000">
              <a:off x="4248593" y="333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6200000">
              <a:off x="4248593" y="372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 rot="16200000">
              <a:off x="4248593" y="4122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rot="16200000">
              <a:off x="4248512" y="4518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 rot="16200000">
              <a:off x="4248512" y="4914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 rot="16200000">
              <a:off x="4248674" y="531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 rot="16200000">
              <a:off x="4248674" y="570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12700" cmpd="sng">
            <a:solidFill>
              <a:srgbClr val="80BB6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171" name="7 Rectángulo"/>
          <p:cNvSpPr>
            <a:spLocks noChangeArrowheads="1"/>
          </p:cNvSpPr>
          <p:nvPr/>
        </p:nvSpPr>
        <p:spPr bwMode="auto">
          <a:xfrm>
            <a:off x="1979613" y="1196975"/>
            <a:ext cx="49371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sz="5000" b="1" dirty="0" smtClean="0">
                <a:solidFill>
                  <a:srgbClr val="80BB61"/>
                </a:solidFill>
                <a:latin typeface="+mj-lt"/>
              </a:rPr>
              <a:t>¿Qué representa?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419475" y="3500438"/>
            <a:ext cx="433388" cy="43338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3852863" y="3255963"/>
            <a:ext cx="284956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5400" b="1">
                <a:solidFill>
                  <a:srgbClr val="0070C0"/>
                </a:solidFill>
              </a:rPr>
              <a:t> 1 unidad</a:t>
            </a:r>
          </a:p>
        </p:txBody>
      </p:sp>
      <p:pic>
        <p:nvPicPr>
          <p:cNvPr id="7174" name="Imagen 6" descr="hojas-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22" b="18082"/>
          <a:stretch>
            <a:fillRect/>
          </a:stretch>
        </p:blipFill>
        <p:spPr bwMode="auto">
          <a:xfrm>
            <a:off x="7513638" y="5427663"/>
            <a:ext cx="165576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 redondeado"/>
          <p:cNvSpPr/>
          <p:nvPr/>
        </p:nvSpPr>
        <p:spPr>
          <a:xfrm>
            <a:off x="179388" y="246063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12700" cmpd="sng">
            <a:solidFill>
              <a:srgbClr val="80BB6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pic>
        <p:nvPicPr>
          <p:cNvPr id="8195" name="Imagen 9" descr="hojas-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22" b="18082"/>
          <a:stretch>
            <a:fillRect/>
          </a:stretch>
        </p:blipFill>
        <p:spPr bwMode="auto">
          <a:xfrm>
            <a:off x="7513638" y="5427663"/>
            <a:ext cx="165576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7 Rectángulo"/>
          <p:cNvSpPr>
            <a:spLocks noChangeArrowheads="1"/>
          </p:cNvSpPr>
          <p:nvPr/>
        </p:nvSpPr>
        <p:spPr bwMode="auto">
          <a:xfrm>
            <a:off x="1979613" y="1196975"/>
            <a:ext cx="49371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sz="5000" b="1" dirty="0" smtClean="0">
                <a:solidFill>
                  <a:srgbClr val="80BB61"/>
                </a:solidFill>
                <a:latin typeface="+mj-lt"/>
              </a:rPr>
              <a:t>¿Qué representa?</a:t>
            </a:r>
          </a:p>
        </p:txBody>
      </p:sp>
      <p:sp>
        <p:nvSpPr>
          <p:cNvPr id="11" name="5 Rectángulo"/>
          <p:cNvSpPr>
            <a:spLocks noChangeArrowheads="1"/>
          </p:cNvSpPr>
          <p:nvPr/>
        </p:nvSpPr>
        <p:spPr bwMode="auto">
          <a:xfrm>
            <a:off x="4248150" y="3486150"/>
            <a:ext cx="27638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5400" b="1">
                <a:solidFill>
                  <a:srgbClr val="FF0000"/>
                </a:solidFill>
              </a:rPr>
              <a:t>1 decena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3419750" y="2159459"/>
            <a:ext cx="360162" cy="3924812"/>
            <a:chOff x="4248783" y="2141594"/>
            <a:chExt cx="360162" cy="3924812"/>
          </a:xfr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5" name="Rectangle 11"/>
            <p:cNvSpPr>
              <a:spLocks noChangeArrowheads="1"/>
            </p:cNvSpPr>
            <p:nvPr/>
          </p:nvSpPr>
          <p:spPr bwMode="auto">
            <a:xfrm rot="16200000">
              <a:off x="4248674" y="2141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rot="16200000">
              <a:off x="4248674" y="2537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05" name="Rectangle 11"/>
            <p:cNvSpPr>
              <a:spLocks noChangeArrowheads="1"/>
            </p:cNvSpPr>
            <p:nvPr/>
          </p:nvSpPr>
          <p:spPr bwMode="auto">
            <a:xfrm rot="16200000">
              <a:off x="4248593" y="2934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06" name="Rectangle 11"/>
            <p:cNvSpPr>
              <a:spLocks noChangeArrowheads="1"/>
            </p:cNvSpPr>
            <p:nvPr/>
          </p:nvSpPr>
          <p:spPr bwMode="auto">
            <a:xfrm rot="16200000">
              <a:off x="4248593" y="333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83" name="Rectangle 11"/>
            <p:cNvSpPr>
              <a:spLocks noChangeArrowheads="1"/>
            </p:cNvSpPr>
            <p:nvPr/>
          </p:nvSpPr>
          <p:spPr bwMode="auto">
            <a:xfrm rot="16200000">
              <a:off x="4248593" y="372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 rot="16200000">
              <a:off x="4248593" y="4122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 rot="16200000">
              <a:off x="4248512" y="4518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 rot="16200000">
              <a:off x="4248512" y="4914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 rot="16200000">
              <a:off x="4248674" y="531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 rot="16200000">
              <a:off x="4248674" y="570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 redondeado"/>
          <p:cNvSpPr/>
          <p:nvPr/>
        </p:nvSpPr>
        <p:spPr>
          <a:xfrm>
            <a:off x="179388" y="79375"/>
            <a:ext cx="8785225" cy="6480175"/>
          </a:xfrm>
          <a:prstGeom prst="roundRect">
            <a:avLst>
              <a:gd name="adj" fmla="val 7957"/>
            </a:avLst>
          </a:prstGeom>
          <a:solidFill>
            <a:schemeClr val="bg1"/>
          </a:solidFill>
          <a:ln w="12700" cmpd="sng">
            <a:solidFill>
              <a:srgbClr val="80BB6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pic>
        <p:nvPicPr>
          <p:cNvPr id="9219" name="Imagen 9" descr="hojas-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22" b="18082"/>
          <a:stretch>
            <a:fillRect/>
          </a:stretch>
        </p:blipFill>
        <p:spPr bwMode="auto">
          <a:xfrm>
            <a:off x="7513638" y="5427663"/>
            <a:ext cx="165576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55650" y="990600"/>
            <a:ext cx="381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Decenas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572000" y="990600"/>
            <a:ext cx="381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Unidades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4572000" y="1008063"/>
            <a:ext cx="0" cy="4724400"/>
          </a:xfrm>
          <a:prstGeom prst="line">
            <a:avLst/>
          </a:prstGeom>
          <a:noFill/>
          <a:ln w="19050">
            <a:solidFill>
              <a:srgbClr val="8C747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0" name="WordArt 12"/>
          <p:cNvSpPr>
            <a:spLocks noChangeArrowheads="1" noChangeShapeType="1" noTextEdit="1"/>
          </p:cNvSpPr>
          <p:nvPr/>
        </p:nvSpPr>
        <p:spPr bwMode="auto">
          <a:xfrm>
            <a:off x="2249488" y="2708275"/>
            <a:ext cx="809625" cy="1724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1875"/>
              </a:avLst>
            </a:prstTxWarp>
          </a:bodyPr>
          <a:lstStyle/>
          <a:p>
            <a:pPr algn="ctr"/>
            <a:r>
              <a:rPr lang="es-CL" sz="9600" kern="10">
                <a:solidFill>
                  <a:srgbClr val="FF0000"/>
                </a:solidFill>
                <a:effectLst>
                  <a:outerShdw dist="38100" dir="5400000" algn="t" rotWithShape="0">
                    <a:srgbClr val="000000">
                      <a:alpha val="39998"/>
                    </a:srgbClr>
                  </a:outerShdw>
                </a:effectLst>
                <a:latin typeface="+mn-lt"/>
                <a:ea typeface="+mn-lt"/>
                <a:cs typeface="+mn-lt"/>
              </a:rPr>
              <a:t>2</a:t>
            </a:r>
          </a:p>
        </p:txBody>
      </p:sp>
      <p:sp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6065838" y="2708275"/>
            <a:ext cx="809625" cy="1724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L" sz="9600" kern="10">
                <a:solidFill>
                  <a:srgbClr val="0070C0"/>
                </a:solidFill>
                <a:effectLst>
                  <a:outerShdw dist="38100" dir="5400000" algn="t" rotWithShape="0">
                    <a:srgbClr val="000000">
                      <a:alpha val="39998"/>
                    </a:srgbClr>
                  </a:outerShdw>
                </a:effectLst>
                <a:latin typeface="+mn-lt"/>
                <a:ea typeface="+mn-lt"/>
                <a:cs typeface="+mn-lt"/>
              </a:rPr>
              <a:t>4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01663" y="4941888"/>
            <a:ext cx="39703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Esta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columna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las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decenas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.  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000" dirty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D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os </a:t>
            </a:r>
            <a:r>
              <a:rPr lang="en-US" sz="2000" b="1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decenas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son 20 </a:t>
            </a: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unidades</a:t>
            </a:r>
            <a:r>
              <a:rPr lang="en-US" sz="2000" dirty="0" smtClean="0">
                <a:solidFill>
                  <a:srgbClr val="8C7477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643438" y="4941888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Esta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columna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las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unidades</a:t>
            </a:r>
            <a:r>
              <a:rPr lang="en-US" sz="2000" dirty="0" smtClean="0">
                <a:solidFill>
                  <a:srgbClr val="8C7477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27" name="Line 4"/>
          <p:cNvSpPr>
            <a:spLocks noChangeShapeType="1"/>
          </p:cNvSpPr>
          <p:nvPr/>
        </p:nvSpPr>
        <p:spPr bwMode="auto">
          <a:xfrm>
            <a:off x="755650" y="1773238"/>
            <a:ext cx="7632700" cy="0"/>
          </a:xfrm>
          <a:prstGeom prst="line">
            <a:avLst/>
          </a:prstGeom>
          <a:noFill/>
          <a:ln w="19050">
            <a:solidFill>
              <a:srgbClr val="8C747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L"/>
          </a:p>
        </p:txBody>
      </p:sp>
      <p:grpSp>
        <p:nvGrpSpPr>
          <p:cNvPr id="12" name="1 Grupo"/>
          <p:cNvGrpSpPr/>
          <p:nvPr/>
        </p:nvGrpSpPr>
        <p:grpSpPr>
          <a:xfrm>
            <a:off x="890402" y="2299887"/>
            <a:ext cx="216024" cy="2272841"/>
            <a:chOff x="4248783" y="2141594"/>
            <a:chExt cx="360162" cy="3924812"/>
          </a:xfr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6200000">
              <a:off x="4248674" y="2141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 rot="16200000">
              <a:off x="4248674" y="2537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rot="16200000">
              <a:off x="4248593" y="2934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 rot="16200000">
              <a:off x="4248593" y="333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 rot="16200000">
              <a:off x="4248593" y="372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 rot="16200000">
              <a:off x="4248593" y="4122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rot="16200000">
              <a:off x="4248512" y="4518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 rot="16200000">
              <a:off x="4248512" y="4914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rot="16200000">
              <a:off x="4248674" y="531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rot="16200000">
              <a:off x="4248674" y="570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29" name="1 Grupo"/>
          <p:cNvGrpSpPr/>
          <p:nvPr/>
        </p:nvGrpSpPr>
        <p:grpSpPr>
          <a:xfrm>
            <a:off x="1267179" y="2299888"/>
            <a:ext cx="216024" cy="2272841"/>
            <a:chOff x="4248783" y="2141594"/>
            <a:chExt cx="360162" cy="3924812"/>
          </a:xfr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rot="16200000">
              <a:off x="4248674" y="2141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rot="16200000">
              <a:off x="4248674" y="2537865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rot="16200000">
              <a:off x="4248593" y="2934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 rot="16200000">
              <a:off x="4248593" y="333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 rot="16200000">
              <a:off x="4248593" y="372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 rot="16200000">
              <a:off x="4248593" y="4122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6" name="Rectangle 11"/>
            <p:cNvSpPr>
              <a:spLocks noChangeArrowheads="1"/>
            </p:cNvSpPr>
            <p:nvPr/>
          </p:nvSpPr>
          <p:spPr bwMode="auto">
            <a:xfrm rot="16200000">
              <a:off x="4248512" y="4518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 rot="16200000">
              <a:off x="4248512" y="4914407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 rot="16200000">
              <a:off x="4248674" y="5310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 rot="16200000">
              <a:off x="4248674" y="5706136"/>
              <a:ext cx="360541" cy="360000"/>
            </a:xfrm>
            <a:prstGeom prst="rect">
              <a:avLst/>
            </a:prstGeom>
            <a:grpFill/>
            <a:ln w="38100">
              <a:noFill/>
              <a:headEnd/>
              <a:tailEnd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40" name="4 Rectángulo"/>
          <p:cNvSpPr/>
          <p:nvPr/>
        </p:nvSpPr>
        <p:spPr>
          <a:xfrm>
            <a:off x="5372100" y="3117850"/>
            <a:ext cx="433388" cy="43338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41" name="4 Rectángulo"/>
          <p:cNvSpPr/>
          <p:nvPr/>
        </p:nvSpPr>
        <p:spPr>
          <a:xfrm>
            <a:off x="4883150" y="3117850"/>
            <a:ext cx="433388" cy="43338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42" name="4 Rectángulo"/>
          <p:cNvSpPr/>
          <p:nvPr/>
        </p:nvSpPr>
        <p:spPr>
          <a:xfrm>
            <a:off x="5359400" y="2565400"/>
            <a:ext cx="433388" cy="43338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43" name="4 Rectángulo"/>
          <p:cNvSpPr/>
          <p:nvPr/>
        </p:nvSpPr>
        <p:spPr>
          <a:xfrm>
            <a:off x="4857750" y="2581275"/>
            <a:ext cx="433388" cy="43338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  <p:bldP spid="18" grpId="0" build="p" autoUpdateAnimBg="0"/>
      <p:bldP spid="20" grpId="0" animBg="1"/>
      <p:bldP spid="21" grpId="0" animBg="1"/>
      <p:bldP spid="22" grpId="0"/>
      <p:bldP spid="23" grpId="0"/>
      <p:bldP spid="40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8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9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187325" y="168275"/>
              <a:ext cx="8783638" cy="6480175"/>
            </a:xfrm>
            <a:prstGeom prst="roundRect">
              <a:avLst>
                <a:gd name="adj" fmla="val 7957"/>
              </a:avLst>
            </a:prstGeom>
            <a:solidFill>
              <a:schemeClr val="bg1"/>
            </a:solidFill>
            <a:ln w="6350">
              <a:solidFill>
                <a:srgbClr val="74C9E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692150"/>
            <a:ext cx="6248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Descomposición</a:t>
            </a:r>
            <a:r>
              <a:rPr lang="en-US" sz="4400" b="1" dirty="0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dirty="0" err="1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aditiva</a:t>
            </a:r>
            <a:endParaRPr lang="en-US" b="1" dirty="0">
              <a:solidFill>
                <a:srgbClr val="74C9E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4" name="2 Grupo"/>
          <p:cNvGrpSpPr>
            <a:grpSpLocks/>
          </p:cNvGrpSpPr>
          <p:nvPr/>
        </p:nvGrpSpPr>
        <p:grpSpPr bwMode="auto">
          <a:xfrm>
            <a:off x="763588" y="2205038"/>
            <a:ext cx="3084512" cy="1292225"/>
            <a:chOff x="763960" y="2204864"/>
            <a:chExt cx="3084140" cy="1293496"/>
          </a:xfrm>
        </p:grpSpPr>
        <p:sp>
          <p:nvSpPr>
            <p:cNvPr id="2" name="1 Rectángulo redondeado"/>
            <p:cNvSpPr/>
            <p:nvPr/>
          </p:nvSpPr>
          <p:spPr>
            <a:xfrm>
              <a:off x="763960" y="2204864"/>
              <a:ext cx="3084140" cy="432225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808405" y="2204864"/>
              <a:ext cx="2971442" cy="1293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20  +  3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24     23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5289550" y="4540250"/>
            <a:ext cx="3084513" cy="1292225"/>
            <a:chOff x="5289848" y="4540597"/>
            <a:chExt cx="3084140" cy="1291829"/>
          </a:xfrm>
        </p:grpSpPr>
        <p:sp>
          <p:nvSpPr>
            <p:cNvPr id="12" name="11 Rectángulo redondeado"/>
            <p:cNvSpPr/>
            <p:nvPr/>
          </p:nvSpPr>
          <p:spPr>
            <a:xfrm>
              <a:off x="5289848" y="4540597"/>
              <a:ext cx="3084140" cy="431668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334293" y="4540597"/>
              <a:ext cx="2971441" cy="129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20  +  9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29    02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6" name="5 Grupo"/>
          <p:cNvGrpSpPr>
            <a:grpSpLocks/>
          </p:cNvGrpSpPr>
          <p:nvPr/>
        </p:nvGrpSpPr>
        <p:grpSpPr bwMode="auto">
          <a:xfrm>
            <a:off x="755650" y="4573588"/>
            <a:ext cx="3084513" cy="1292225"/>
            <a:chOff x="755576" y="4574158"/>
            <a:chExt cx="3084140" cy="1291829"/>
          </a:xfrm>
        </p:grpSpPr>
        <p:sp>
          <p:nvSpPr>
            <p:cNvPr id="14" name="13 Rectángulo redondeado"/>
            <p:cNvSpPr/>
            <p:nvPr/>
          </p:nvSpPr>
          <p:spPr>
            <a:xfrm>
              <a:off x="755576" y="4574158"/>
              <a:ext cx="3084140" cy="431668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800021" y="4574158"/>
              <a:ext cx="2971441" cy="129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60  +  1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61     46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8" name="3 Grupo"/>
          <p:cNvGrpSpPr>
            <a:grpSpLocks/>
          </p:cNvGrpSpPr>
          <p:nvPr/>
        </p:nvGrpSpPr>
        <p:grpSpPr bwMode="auto">
          <a:xfrm>
            <a:off x="5289550" y="2205038"/>
            <a:ext cx="3084513" cy="1292225"/>
            <a:chOff x="5289848" y="2204864"/>
            <a:chExt cx="3084140" cy="1293496"/>
          </a:xfrm>
        </p:grpSpPr>
        <p:sp>
          <p:nvSpPr>
            <p:cNvPr id="16" name="15 Rectángulo redondeado"/>
            <p:cNvSpPr/>
            <p:nvPr/>
          </p:nvSpPr>
          <p:spPr>
            <a:xfrm>
              <a:off x="5289848" y="2204864"/>
              <a:ext cx="3084140" cy="432225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334293" y="2204864"/>
              <a:ext cx="2971441" cy="1293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50  +  4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54     51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7" name="6 Elipse"/>
          <p:cNvSpPr/>
          <p:nvPr/>
        </p:nvSpPr>
        <p:spPr>
          <a:xfrm>
            <a:off x="2306638" y="2820988"/>
            <a:ext cx="969962" cy="61436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5867400" y="2827338"/>
            <a:ext cx="969963" cy="6159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1306513" y="5189538"/>
            <a:ext cx="969962" cy="6159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5862638" y="5156200"/>
            <a:ext cx="969962" cy="6159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7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8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9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187325" y="168275"/>
              <a:ext cx="8783638" cy="6480175"/>
            </a:xfrm>
            <a:prstGeom prst="roundRect">
              <a:avLst>
                <a:gd name="adj" fmla="val 7957"/>
              </a:avLst>
            </a:prstGeom>
            <a:solidFill>
              <a:schemeClr val="bg1"/>
            </a:solidFill>
            <a:ln w="6350">
              <a:solidFill>
                <a:srgbClr val="74C9E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692150"/>
            <a:ext cx="8064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Descomposición</a:t>
            </a:r>
            <a:r>
              <a:rPr lang="en-US" sz="4400" b="1" dirty="0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dirty="0" err="1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según</a:t>
            </a:r>
            <a:r>
              <a:rPr lang="en-US" sz="4400" b="1" dirty="0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la </a:t>
            </a:r>
            <a:r>
              <a:rPr lang="en-US" sz="4400" b="1" dirty="0" err="1">
                <a:solidFill>
                  <a:srgbClr val="74C9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posición</a:t>
            </a:r>
            <a:endParaRPr lang="en-US" b="1" dirty="0">
              <a:solidFill>
                <a:srgbClr val="74C9E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4" name="2 Grupo"/>
          <p:cNvGrpSpPr>
            <a:grpSpLocks/>
          </p:cNvGrpSpPr>
          <p:nvPr/>
        </p:nvGrpSpPr>
        <p:grpSpPr bwMode="auto">
          <a:xfrm>
            <a:off x="763588" y="2205038"/>
            <a:ext cx="3084512" cy="1230312"/>
            <a:chOff x="763960" y="2204864"/>
            <a:chExt cx="3084140" cy="1231106"/>
          </a:xfrm>
        </p:grpSpPr>
        <p:sp>
          <p:nvSpPr>
            <p:cNvPr id="2" name="1 Rectángulo redondeado"/>
            <p:cNvSpPr/>
            <p:nvPr/>
          </p:nvSpPr>
          <p:spPr>
            <a:xfrm>
              <a:off x="763960" y="2204864"/>
              <a:ext cx="3084140" cy="432079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808405" y="2204864"/>
              <a:ext cx="2971442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decenas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     2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unidades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24     32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5289550" y="4540250"/>
            <a:ext cx="3084513" cy="1231900"/>
            <a:chOff x="5289848" y="4540597"/>
            <a:chExt cx="3084140" cy="1231106"/>
          </a:xfrm>
        </p:grpSpPr>
        <p:sp>
          <p:nvSpPr>
            <p:cNvPr id="12" name="11 Rectángulo redondeado"/>
            <p:cNvSpPr/>
            <p:nvPr/>
          </p:nvSpPr>
          <p:spPr>
            <a:xfrm>
              <a:off x="5289848" y="4540597"/>
              <a:ext cx="3084140" cy="43152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334293" y="4540597"/>
              <a:ext cx="2971441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decenas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     0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unidades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20     02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6" name="5 Grupo"/>
          <p:cNvGrpSpPr>
            <a:grpSpLocks/>
          </p:cNvGrpSpPr>
          <p:nvPr/>
        </p:nvGrpSpPr>
        <p:grpSpPr bwMode="auto">
          <a:xfrm>
            <a:off x="755650" y="4573588"/>
            <a:ext cx="3084513" cy="1231900"/>
            <a:chOff x="755576" y="4574158"/>
            <a:chExt cx="3084140" cy="1231106"/>
          </a:xfrm>
        </p:grpSpPr>
        <p:sp>
          <p:nvSpPr>
            <p:cNvPr id="14" name="13 Rectángulo redondeado"/>
            <p:cNvSpPr/>
            <p:nvPr/>
          </p:nvSpPr>
          <p:spPr>
            <a:xfrm>
              <a:off x="755576" y="4574158"/>
              <a:ext cx="3084140" cy="43152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800021" y="4574158"/>
              <a:ext cx="2971441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decena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     6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unidades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16     46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8" name="3 Grupo"/>
          <p:cNvGrpSpPr>
            <a:grpSpLocks/>
          </p:cNvGrpSpPr>
          <p:nvPr/>
        </p:nvGrpSpPr>
        <p:grpSpPr bwMode="auto">
          <a:xfrm>
            <a:off x="5289550" y="2205038"/>
            <a:ext cx="3084513" cy="1230312"/>
            <a:chOff x="5289848" y="2204864"/>
            <a:chExt cx="3084140" cy="1231106"/>
          </a:xfrm>
        </p:grpSpPr>
        <p:sp>
          <p:nvSpPr>
            <p:cNvPr id="16" name="15 Rectángulo redondeado"/>
            <p:cNvSpPr/>
            <p:nvPr/>
          </p:nvSpPr>
          <p:spPr>
            <a:xfrm>
              <a:off x="5289848" y="2204864"/>
              <a:ext cx="3084140" cy="432079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334293" y="2204864"/>
              <a:ext cx="2971441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decenas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     5 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unidades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45     51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7" name="6 Elipse"/>
          <p:cNvSpPr/>
          <p:nvPr/>
        </p:nvSpPr>
        <p:spPr>
          <a:xfrm>
            <a:off x="2306638" y="2820988"/>
            <a:ext cx="969962" cy="614362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5867400" y="2827338"/>
            <a:ext cx="969963" cy="6159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1306513" y="5189538"/>
            <a:ext cx="969962" cy="6159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5862638" y="5156200"/>
            <a:ext cx="969962" cy="6159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7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390525" y="404813"/>
            <a:ext cx="8353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6000" b="1" dirty="0" smtClean="0">
                <a:solidFill>
                  <a:srgbClr val="2B9668"/>
                </a:solidFill>
                <a:latin typeface="+mj-lt"/>
              </a:rPr>
              <a:t>Antecesor </a:t>
            </a:r>
            <a:r>
              <a:rPr lang="es-ES_tradnl" sz="6000" b="1" dirty="0">
                <a:solidFill>
                  <a:srgbClr val="2B9668"/>
                </a:solidFill>
                <a:latin typeface="+mj-lt"/>
              </a:rPr>
              <a:t>y</a:t>
            </a:r>
            <a:r>
              <a:rPr lang="es-ES_tradnl" sz="6000" b="1" dirty="0" smtClean="0">
                <a:solidFill>
                  <a:srgbClr val="2B9668"/>
                </a:solidFill>
                <a:latin typeface="+mj-lt"/>
              </a:rPr>
              <a:t> sucesor</a:t>
            </a:r>
          </a:p>
        </p:txBody>
      </p:sp>
      <p:sp>
        <p:nvSpPr>
          <p:cNvPr id="1769" name="1768 CuadroTexto"/>
          <p:cNvSpPr txBox="1">
            <a:spLocks noChangeArrowheads="1"/>
          </p:cNvSpPr>
          <p:nvPr/>
        </p:nvSpPr>
        <p:spPr bwMode="auto">
          <a:xfrm>
            <a:off x="390525" y="1557338"/>
            <a:ext cx="85026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dirty="0" smtClean="0">
                <a:solidFill>
                  <a:srgbClr val="80BB61"/>
                </a:solidFill>
                <a:latin typeface="+mn-lt"/>
              </a:rPr>
              <a:t>Para conocer estos números debemos observar las unidades y decenas del número dado.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400" b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b="1" dirty="0" smtClean="0">
                <a:solidFill>
                  <a:srgbClr val="80BB61"/>
                </a:solidFill>
                <a:latin typeface="+mn-lt"/>
              </a:rPr>
              <a:t>El </a:t>
            </a:r>
            <a:r>
              <a:rPr lang="es-ES_tradnl" sz="2400" b="1" u="sng" dirty="0" smtClean="0">
                <a:solidFill>
                  <a:srgbClr val="80BB61"/>
                </a:solidFill>
                <a:latin typeface="+mn-lt"/>
              </a:rPr>
              <a:t>antecesor</a:t>
            </a:r>
            <a:r>
              <a:rPr lang="es-ES_tradnl" sz="2400" b="1" dirty="0" smtClean="0">
                <a:solidFill>
                  <a:srgbClr val="80BB61"/>
                </a:solidFill>
                <a:latin typeface="+mn-lt"/>
              </a:rPr>
              <a:t> de un número es el número que está antes de él. 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400" b="1" i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b="1" i="1" dirty="0" smtClean="0">
                <a:solidFill>
                  <a:srgbClr val="80BB61"/>
                </a:solidFill>
                <a:latin typeface="+mn-lt"/>
              </a:rPr>
              <a:t>	</a:t>
            </a: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Ejemplo: El antecesor de 40 es el 39.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400" b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sz="2400" b="1" dirty="0" smtClean="0">
              <a:solidFill>
                <a:srgbClr val="80BB6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b="1" dirty="0" smtClean="0">
                <a:solidFill>
                  <a:srgbClr val="80BB61"/>
                </a:solidFill>
                <a:latin typeface="+mn-lt"/>
              </a:rPr>
              <a:t>El </a:t>
            </a:r>
            <a:r>
              <a:rPr lang="es-ES_tradnl" sz="2400" b="1" u="sng" dirty="0" smtClean="0">
                <a:solidFill>
                  <a:srgbClr val="80BB61"/>
                </a:solidFill>
                <a:latin typeface="+mn-lt"/>
              </a:rPr>
              <a:t>sucesor</a:t>
            </a:r>
            <a:r>
              <a:rPr lang="es-ES_tradnl" sz="2400" b="1" dirty="0" smtClean="0">
                <a:solidFill>
                  <a:srgbClr val="80BB61"/>
                </a:solidFill>
                <a:latin typeface="+mn-lt"/>
              </a:rPr>
              <a:t> de un número es el número que está inmediatamente después de él.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b="1" i="1" dirty="0" smtClean="0">
                <a:solidFill>
                  <a:srgbClr val="80BB61"/>
                </a:solidFill>
                <a:latin typeface="+mn-lt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sz="2400" b="1" i="1" dirty="0" smtClean="0">
                <a:solidFill>
                  <a:srgbClr val="80BB61"/>
                </a:solidFill>
                <a:latin typeface="+mn-lt"/>
              </a:rPr>
              <a:t>	</a:t>
            </a:r>
            <a:r>
              <a:rPr lang="es-ES_tradnl" sz="2400" i="1" dirty="0" smtClean="0">
                <a:solidFill>
                  <a:srgbClr val="80BB61"/>
                </a:solidFill>
                <a:latin typeface="+mn-lt"/>
              </a:rPr>
              <a:t>Ejemplo: El sucesor de 40 es el 41. </a:t>
            </a:r>
            <a:endParaRPr lang="es-CL" sz="2400" i="1" dirty="0" smtClean="0">
              <a:solidFill>
                <a:srgbClr val="80BB61"/>
              </a:solidFill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19500" y="6488113"/>
            <a:ext cx="51117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+mn-lt"/>
                <a:hlinkClick r:id="rId2"/>
              </a:rPr>
              <a:t>https://www.youtube.com/watch?v=EEtNnlN6kWM</a:t>
            </a:r>
            <a:endParaRPr lang="es-CL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69" grpId="0"/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Personalizado 1">
      <a:dk1>
        <a:sysClr val="windowText" lastClr="000000"/>
      </a:dk1>
      <a:lt1>
        <a:srgbClr val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586</Words>
  <Application>Microsoft Office PowerPoint</Application>
  <PresentationFormat>Presentación en pantalla (4:3)</PresentationFormat>
  <Paragraphs>485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Calibri</vt:lpstr>
      <vt:lpstr>Arial</vt:lpstr>
      <vt:lpstr>Times New Roman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Loreto Jullian</dc:creator>
  <cp:lastModifiedBy>lab</cp:lastModifiedBy>
  <cp:revision>267</cp:revision>
  <dcterms:created xsi:type="dcterms:W3CDTF">2011-10-03T14:57:32Z</dcterms:created>
  <dcterms:modified xsi:type="dcterms:W3CDTF">2020-04-06T20:17:35Z</dcterms:modified>
</cp:coreProperties>
</file>