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4" d="100"/>
          <a:sy n="74"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3/11/2020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3/11/2020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3/11/2020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3/11/2020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crecenegocios.com/el-servicio-de-post-venta"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2099733"/>
            <a:ext cx="8825658" cy="1635140"/>
          </a:xfrm>
        </p:spPr>
        <p:txBody>
          <a:bodyPr/>
          <a:lstStyle/>
          <a:p>
            <a:pPr algn="ctr"/>
            <a:r>
              <a:rPr lang="en-US" dirty="0" err="1" smtClean="0"/>
              <a:t>Atencion</a:t>
            </a:r>
            <a:r>
              <a:rPr lang="en-US" dirty="0" smtClean="0"/>
              <a:t> a </a:t>
            </a:r>
            <a:r>
              <a:rPr lang="en-US" dirty="0" err="1" smtClean="0"/>
              <a:t>Clientes</a:t>
            </a:r>
            <a:endParaRPr lang="es-MX" dirty="0"/>
          </a:p>
        </p:txBody>
      </p:sp>
      <p:sp>
        <p:nvSpPr>
          <p:cNvPr id="3" name="Subtítulo 2"/>
          <p:cNvSpPr>
            <a:spLocks noGrp="1"/>
          </p:cNvSpPr>
          <p:nvPr>
            <p:ph type="subTitle" idx="1"/>
          </p:nvPr>
        </p:nvSpPr>
        <p:spPr>
          <a:xfrm>
            <a:off x="1396187" y="4479088"/>
            <a:ext cx="8825658" cy="1121144"/>
          </a:xfrm>
        </p:spPr>
        <p:txBody>
          <a:bodyPr>
            <a:noAutofit/>
          </a:bodyPr>
          <a:lstStyle/>
          <a:p>
            <a:pPr algn="just"/>
            <a:r>
              <a:rPr lang="es-CL" sz="2000" b="1" i="1" u="sng" dirty="0" smtClean="0">
                <a:solidFill>
                  <a:schemeClr val="bg1"/>
                </a:solidFill>
              </a:rPr>
              <a:t>OBJETIVO</a:t>
            </a:r>
            <a:r>
              <a:rPr lang="es-CL" sz="2000" dirty="0" smtClean="0">
                <a:solidFill>
                  <a:schemeClr val="bg1"/>
                </a:solidFill>
              </a:rPr>
              <a:t>: Atender </a:t>
            </a:r>
            <a:r>
              <a:rPr lang="es-CL" sz="2000" dirty="0">
                <a:solidFill>
                  <a:schemeClr val="bg1"/>
                </a:solidFill>
              </a:rPr>
              <a:t>clientes internos y externos de la Empresa, de acuerdo a sus necesidades y demandas, aplicando técnicas de relaciones públicas, de la comunicación oral y escrita en forma presencial o a distancia , vía  teléfono, fax, correo electrónico u otro medio</a:t>
            </a:r>
            <a:endParaRPr lang="es-MX" sz="2000" dirty="0">
              <a:solidFill>
                <a:schemeClr val="bg1"/>
              </a:solidFill>
            </a:endParaRPr>
          </a:p>
        </p:txBody>
      </p:sp>
      <p:sp>
        <p:nvSpPr>
          <p:cNvPr id="6" name="Rectangle 5"/>
          <p:cNvSpPr>
            <a:spLocks noChangeArrowheads="1"/>
          </p:cNvSpPr>
          <p:nvPr/>
        </p:nvSpPr>
        <p:spPr bwMode="auto">
          <a:xfrm>
            <a:off x="1396187" y="857881"/>
            <a:ext cx="4463700" cy="86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052" name="Imagen 2" descr="insig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187" y="1321431"/>
            <a:ext cx="861418" cy="10438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257605" y="1355518"/>
            <a:ext cx="4463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1" u="none" strike="noStrike" cap="none" normalizeH="0" baseline="0" dirty="0"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San Fernando </a:t>
            </a:r>
            <a:r>
              <a:rPr kumimoji="0" lang="es-ES_tradnl" sz="1400" b="0" i="1" u="none" strike="noStrike" cap="none" normalizeH="0" baseline="0" dirty="0" err="1"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College</a:t>
            </a:r>
            <a:r>
              <a:rPr kumimoji="0" lang="es-ES_tradnl" sz="1400" b="0" i="1" u="none" strike="noStrike" cap="none" normalizeH="0" baseline="0" dirty="0"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1" u="none" strike="noStrike" cap="none" normalizeH="0" baseline="0" dirty="0"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T</a:t>
            </a:r>
            <a:r>
              <a:rPr kumimoji="0" lang="es-ES_tradnl" sz="1400" b="0" i="1" u="none" strike="noStrike" cap="none" normalizeH="0" baseline="0" dirty="0" smtClean="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é</a:t>
            </a:r>
            <a:r>
              <a:rPr kumimoji="0" lang="es-ES_tradnl" sz="1400" b="0" i="1" u="none" strike="noStrike" cap="none" normalizeH="0" baseline="0" dirty="0"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cnico Profesional		                         </a:t>
            </a:r>
            <a:endParaRPr kumimoji="0" lang="es-MX"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1" u="none" strike="noStrike" cap="none" normalizeH="0" baseline="0" dirty="0" smtClean="0">
                <a:ln>
                  <a:noFill/>
                </a:ln>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Especialidad  Administración  </a:t>
            </a:r>
          </a:p>
          <a:p>
            <a:pPr marL="0" marR="0" lvl="0" indent="0" algn="l" defTabSz="914400" rtl="0" eaLnBrk="0" fontAlgn="base" latinLnBrk="0" hangingPunct="0">
              <a:lnSpc>
                <a:spcPct val="100000"/>
              </a:lnSpc>
              <a:spcBef>
                <a:spcPct val="0"/>
              </a:spcBef>
              <a:spcAft>
                <a:spcPct val="0"/>
              </a:spcAft>
              <a:buClrTx/>
              <a:buSzTx/>
              <a:buFontTx/>
              <a:buNone/>
              <a:tabLst/>
            </a:pPr>
            <a:r>
              <a:rPr lang="en-US" sz="1400" i="1" dirty="0" smtClean="0">
                <a:solidFill>
                  <a:schemeClr val="bg1"/>
                </a:solidFill>
                <a:latin typeface="Arial Narrow" panose="020B0606020202030204" pitchFamily="34" charset="0"/>
                <a:cs typeface="Calibri" panose="020F0502020204030204" pitchFamily="34" charset="0"/>
              </a:rPr>
              <a:t>y  </a:t>
            </a:r>
            <a:r>
              <a:rPr lang="en-US" sz="1400" i="1" dirty="0" err="1" smtClean="0">
                <a:solidFill>
                  <a:schemeClr val="bg1"/>
                </a:solidFill>
                <a:latin typeface="Arial Narrow" panose="020B0606020202030204" pitchFamily="34" charset="0"/>
                <a:cs typeface="Calibri" panose="020F0502020204030204" pitchFamily="34" charset="0"/>
              </a:rPr>
              <a:t>Contabilidad</a:t>
            </a:r>
            <a:endParaRPr kumimoji="0" lang="es-MX" sz="14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387673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lstStyle/>
          <a:p>
            <a:r>
              <a:rPr lang="es-MX" dirty="0"/>
              <a:t/>
            </a:r>
            <a:br>
              <a:rPr lang="es-MX" dirty="0"/>
            </a:br>
            <a:endParaRPr lang="es-MX" dirty="0"/>
          </a:p>
        </p:txBody>
      </p:sp>
      <p:pic>
        <p:nvPicPr>
          <p:cNvPr id="3074" name="Picture 2" descr="qué es el servicio al cliente y cuál es su import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294" y="838864"/>
            <a:ext cx="2317169" cy="130186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31140" y="1120462"/>
            <a:ext cx="6203756" cy="1569660"/>
          </a:xfrm>
          <a:prstGeom prst="rect">
            <a:avLst/>
          </a:prstGeom>
        </p:spPr>
        <p:txBody>
          <a:bodyPr wrap="square">
            <a:spAutoFit/>
          </a:bodyPr>
          <a:lstStyle/>
          <a:p>
            <a:r>
              <a:rPr lang="es-MX" sz="3200" dirty="0" smtClean="0">
                <a:solidFill>
                  <a:schemeClr val="accent5">
                    <a:lumMod val="40000"/>
                    <a:lumOff val="60000"/>
                  </a:schemeClr>
                </a:solidFill>
              </a:rPr>
              <a:t>Qué </a:t>
            </a:r>
            <a:r>
              <a:rPr lang="es-MX" sz="3200" dirty="0">
                <a:solidFill>
                  <a:schemeClr val="accent5">
                    <a:lumMod val="40000"/>
                    <a:lumOff val="60000"/>
                  </a:schemeClr>
                </a:solidFill>
              </a:rPr>
              <a:t>es el servicio al cliente y cuál es su importancia</a:t>
            </a:r>
            <a:r>
              <a:rPr lang="es-MX" sz="3200" dirty="0" smtClean="0">
                <a:solidFill>
                  <a:schemeClr val="accent5">
                    <a:lumMod val="40000"/>
                    <a:lumOff val="60000"/>
                  </a:schemeClr>
                </a:solidFill>
              </a:rPr>
              <a:t>?</a:t>
            </a:r>
          </a:p>
          <a:p>
            <a:endParaRPr lang="es-MX" sz="3200" dirty="0"/>
          </a:p>
        </p:txBody>
      </p:sp>
      <p:sp>
        <p:nvSpPr>
          <p:cNvPr id="7" name="Rectángulo 6"/>
          <p:cNvSpPr/>
          <p:nvPr/>
        </p:nvSpPr>
        <p:spPr>
          <a:xfrm>
            <a:off x="931139" y="2369713"/>
            <a:ext cx="10582574" cy="4555093"/>
          </a:xfrm>
          <a:prstGeom prst="rect">
            <a:avLst/>
          </a:prstGeom>
        </p:spPr>
        <p:txBody>
          <a:bodyPr wrap="square">
            <a:spAutoFit/>
          </a:bodyPr>
          <a:lstStyle/>
          <a:p>
            <a:pPr algn="just"/>
            <a:r>
              <a:rPr lang="es-MX" sz="2000" dirty="0">
                <a:solidFill>
                  <a:schemeClr val="bg1">
                    <a:lumMod val="95000"/>
                  </a:schemeClr>
                </a:solidFill>
                <a:latin typeface="Open Sans"/>
              </a:rPr>
              <a:t>A medida que la competencia es cada vez mayor y los productos ofertados en el mercado son cada vez más variados, los consumidores se vuelven cada vez más exigentes. Ellos ya no solo buscan calidad y buenos precios, sino también un buen servicio al cliente</a:t>
            </a:r>
            <a:r>
              <a:rPr lang="es-MX" sz="2000" dirty="0" smtClean="0">
                <a:solidFill>
                  <a:schemeClr val="bg1">
                    <a:lumMod val="95000"/>
                  </a:schemeClr>
                </a:solidFill>
                <a:latin typeface="Open Sans"/>
              </a:rPr>
              <a:t>.</a:t>
            </a:r>
          </a:p>
          <a:p>
            <a:pPr algn="just"/>
            <a:endParaRPr lang="en-US" dirty="0">
              <a:solidFill>
                <a:schemeClr val="bg1">
                  <a:lumMod val="95000"/>
                </a:schemeClr>
              </a:solidFill>
              <a:latin typeface="Open Sans"/>
            </a:endParaRPr>
          </a:p>
          <a:p>
            <a:pPr algn="just"/>
            <a:r>
              <a:rPr lang="es-MX" sz="3200" dirty="0">
                <a:solidFill>
                  <a:schemeClr val="bg1"/>
                </a:solidFill>
              </a:rPr>
              <a:t>El </a:t>
            </a:r>
            <a:r>
              <a:rPr lang="es-MX" sz="3200" b="1" dirty="0">
                <a:solidFill>
                  <a:schemeClr val="bg1"/>
                </a:solidFill>
              </a:rPr>
              <a:t>servicio al cliente </a:t>
            </a:r>
            <a:r>
              <a:rPr lang="es-MX" sz="3200" dirty="0">
                <a:solidFill>
                  <a:schemeClr val="bg1"/>
                </a:solidFill>
              </a:rPr>
              <a:t>es el servicio o atención que una empresa o negocio brinda a sus clientes al momento de atender sus consultas, pedidos o reclamos, venderle un producto o entregarle el mismo</a:t>
            </a:r>
            <a:r>
              <a:rPr lang="es-MX" sz="3200" dirty="0" smtClean="0"/>
              <a:t>.</a:t>
            </a: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spTree>
    <p:extLst>
      <p:ext uri="{BB962C8B-B14F-4D97-AF65-F5344CB8AC3E}">
        <p14:creationId xmlns:p14="http://schemas.microsoft.com/office/powerpoint/2010/main" val="3545246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lstStyle/>
          <a:p>
            <a:r>
              <a:rPr lang="es-MX" dirty="0"/>
              <a:t/>
            </a:r>
            <a:br>
              <a:rPr lang="es-MX" dirty="0"/>
            </a:br>
            <a:endParaRPr lang="es-MX" dirty="0"/>
          </a:p>
        </p:txBody>
      </p:sp>
      <p:sp>
        <p:nvSpPr>
          <p:cNvPr id="7" name="Rectángulo 6"/>
          <p:cNvSpPr/>
          <p:nvPr/>
        </p:nvSpPr>
        <p:spPr>
          <a:xfrm>
            <a:off x="931139" y="2369713"/>
            <a:ext cx="10093175" cy="1169551"/>
          </a:xfrm>
          <a:prstGeom prst="rect">
            <a:avLst/>
          </a:prstGeom>
        </p:spPr>
        <p:txBody>
          <a:bodyPr wrap="square">
            <a:spAutoFit/>
          </a:bodyPr>
          <a:lstStyle/>
          <a:p>
            <a:pPr algn="just"/>
            <a:endParaRPr lang="en-US" dirty="0">
              <a:solidFill>
                <a:schemeClr val="bg1">
                  <a:lumMod val="95000"/>
                </a:schemeClr>
              </a:solidFill>
              <a:latin typeface="Open Sans"/>
            </a:endParaRP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sp>
        <p:nvSpPr>
          <p:cNvPr id="4" name="Rectángulo 3"/>
          <p:cNvSpPr/>
          <p:nvPr/>
        </p:nvSpPr>
        <p:spPr>
          <a:xfrm>
            <a:off x="848956" y="472072"/>
            <a:ext cx="8787684" cy="5232202"/>
          </a:xfrm>
          <a:prstGeom prst="rect">
            <a:avLst/>
          </a:prstGeom>
        </p:spPr>
        <p:txBody>
          <a:bodyPr wrap="square">
            <a:spAutoFit/>
          </a:bodyPr>
          <a:lstStyle/>
          <a:p>
            <a:pPr algn="just"/>
            <a:r>
              <a:rPr lang="es-MX" sz="2000" dirty="0">
                <a:solidFill>
                  <a:schemeClr val="bg1"/>
                </a:solidFill>
                <a:latin typeface="+mj-lt"/>
              </a:rPr>
              <a:t>Para entender mejor su concepto veamos a continuación los </a:t>
            </a:r>
            <a:r>
              <a:rPr lang="es-MX" sz="2000" b="1" u="sng" dirty="0">
                <a:solidFill>
                  <a:schemeClr val="bg1"/>
                </a:solidFill>
                <a:latin typeface="+mj-lt"/>
              </a:rPr>
              <a:t>factores que intervienen en el servicio al cliente</a:t>
            </a:r>
            <a:r>
              <a:rPr lang="es-MX" sz="2000" b="1" u="sng" dirty="0" smtClean="0">
                <a:solidFill>
                  <a:schemeClr val="bg1"/>
                </a:solidFill>
                <a:latin typeface="+mj-lt"/>
              </a:rPr>
              <a:t>:</a:t>
            </a:r>
          </a:p>
          <a:p>
            <a:pPr algn="just"/>
            <a:endParaRPr lang="es-MX" dirty="0">
              <a:solidFill>
                <a:schemeClr val="bg1"/>
              </a:solidFill>
              <a:latin typeface="+mj-lt"/>
            </a:endParaRPr>
          </a:p>
          <a:p>
            <a:pPr algn="just">
              <a:buFont typeface="Arial" panose="020B0604020202020204" pitchFamily="34" charset="0"/>
              <a:buChar char="•"/>
            </a:pPr>
            <a:r>
              <a:rPr lang="es-MX" sz="2000" b="1" i="1" u="sng" dirty="0">
                <a:solidFill>
                  <a:schemeClr val="bg1"/>
                </a:solidFill>
                <a:latin typeface="+mj-lt"/>
              </a:rPr>
              <a:t>Amabilidad</a:t>
            </a:r>
            <a:r>
              <a:rPr lang="es-MX" sz="2000" dirty="0">
                <a:solidFill>
                  <a:schemeClr val="bg1"/>
                </a:solidFill>
                <a:latin typeface="+mj-lt"/>
              </a:rPr>
              <a:t>: amabilidad hace referencia al trato amable, cortés y servicial. Se da, por ejemplo, cuando los trabajadores saludan al cliente con una sonrisa sincera, cuando le hacen saber que están para servirlo, cuando le hacen sentir que </a:t>
            </a:r>
            <a:r>
              <a:rPr lang="es-MX" sz="2000" dirty="0" smtClean="0">
                <a:solidFill>
                  <a:schemeClr val="bg1"/>
                </a:solidFill>
                <a:latin typeface="+mj-lt"/>
              </a:rPr>
              <a:t>están sinceramente </a:t>
            </a:r>
            <a:r>
              <a:rPr lang="es-MX" sz="2000" dirty="0">
                <a:solidFill>
                  <a:schemeClr val="bg1"/>
                </a:solidFill>
                <a:latin typeface="+mj-lt"/>
              </a:rPr>
              <a:t>interesados en satisfacerlo antes que en venderle, etc</a:t>
            </a:r>
            <a:r>
              <a:rPr lang="es-MX" sz="2000" dirty="0" smtClean="0">
                <a:solidFill>
                  <a:schemeClr val="bg1"/>
                </a:solidFill>
                <a:latin typeface="+mj-lt"/>
              </a:rPr>
              <a:t>.</a:t>
            </a:r>
          </a:p>
          <a:p>
            <a:pPr lvl="2" algn="just">
              <a:buFont typeface="Arial" panose="020B0604020202020204" pitchFamily="34" charset="0"/>
              <a:buChar char="•"/>
            </a:pPr>
            <a:r>
              <a:rPr lang="es-MX" sz="2000" b="1" i="1" u="sng" dirty="0" smtClean="0">
                <a:solidFill>
                  <a:schemeClr val="bg1"/>
                </a:solidFill>
                <a:latin typeface="+mj-lt"/>
              </a:rPr>
              <a:t>Atención </a:t>
            </a:r>
            <a:r>
              <a:rPr lang="es-MX" sz="2000" b="1" i="1" u="sng" dirty="0">
                <a:solidFill>
                  <a:schemeClr val="bg1"/>
                </a:solidFill>
                <a:latin typeface="+mj-lt"/>
              </a:rPr>
              <a:t>personalizada</a:t>
            </a:r>
            <a:r>
              <a:rPr lang="es-MX" sz="2000" dirty="0">
                <a:solidFill>
                  <a:schemeClr val="bg1"/>
                </a:solidFill>
                <a:latin typeface="+mj-lt"/>
              </a:rPr>
              <a:t>:  es la atención directa o personal que toma en cuenta las necesidades, gustos y preferencias particulares del cliente. Se da, por ejemplo, cuando un mismo trabajador atiende a un cliente durante todo el proceso de compra, cuando se le brinda al cliente un producto diseñado especialmente de acuerdo a sus necesidades, gustos y preferencias particulares, etc</a:t>
            </a:r>
            <a:r>
              <a:rPr lang="es-MX" sz="2000" dirty="0" smtClean="0">
                <a:solidFill>
                  <a:schemeClr val="bg1"/>
                </a:solidFill>
                <a:latin typeface="+mj-lt"/>
              </a:rPr>
              <a:t>.</a:t>
            </a:r>
          </a:p>
          <a:p>
            <a:pPr lvl="2" algn="just">
              <a:buFont typeface="Arial" panose="020B0604020202020204" pitchFamily="34" charset="0"/>
              <a:buChar char="•"/>
            </a:pPr>
            <a:endParaRPr lang="es-MX" dirty="0" smtClean="0">
              <a:solidFill>
                <a:schemeClr val="bg1"/>
              </a:solidFill>
              <a:latin typeface="Open Sans"/>
            </a:endParaRPr>
          </a:p>
          <a:p>
            <a:pPr>
              <a:buFont typeface="Arial" panose="020B0604020202020204" pitchFamily="34" charset="0"/>
              <a:buChar char="•"/>
            </a:pPr>
            <a:endParaRPr lang="es-MX" dirty="0">
              <a:solidFill>
                <a:schemeClr val="bg1"/>
              </a:solidFill>
              <a:latin typeface="Open Sans"/>
            </a:endParaRPr>
          </a:p>
        </p:txBody>
      </p:sp>
      <p:pic>
        <p:nvPicPr>
          <p:cNvPr id="4098" name="Picture 2" descr="Resultado de imagen de IMAGENES DE ATENCION AL CL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213" y="1722224"/>
            <a:ext cx="1807837" cy="13538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de IMAGENES DE ATENCION AL CL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730" y="3966794"/>
            <a:ext cx="1768320" cy="103031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48955" y="5079171"/>
            <a:ext cx="10574605" cy="1631216"/>
          </a:xfrm>
          <a:prstGeom prst="rect">
            <a:avLst/>
          </a:prstGeom>
        </p:spPr>
        <p:txBody>
          <a:bodyPr wrap="square">
            <a:spAutoFit/>
          </a:bodyPr>
          <a:lstStyle/>
          <a:p>
            <a:pPr algn="just">
              <a:buFont typeface="Arial" panose="020B0604020202020204" pitchFamily="34" charset="0"/>
              <a:buChar char="•"/>
            </a:pPr>
            <a:r>
              <a:rPr lang="es-MX" sz="2000" b="1" i="1" u="sng" dirty="0">
                <a:solidFill>
                  <a:schemeClr val="bg1"/>
                </a:solidFill>
                <a:latin typeface="+mj-lt"/>
              </a:rPr>
              <a:t>Rapidez en la atención</a:t>
            </a:r>
            <a:r>
              <a:rPr lang="es-MX" sz="2000" dirty="0">
                <a:solidFill>
                  <a:schemeClr val="bg1"/>
                </a:solidFill>
                <a:latin typeface="+mj-lt"/>
              </a:rPr>
              <a:t>: es la rapidez con la que se le toman los pedidos al cliente, se le entrega su producto, o se le atienden sus consultas o reclamos. Se da, por ejemplo, cuando se cuenta con procesos simples y eficientes, cuando se cuenta con un número suficiente de personal, cuando se capacita al personal para que brinden una rápida atención, etc.</a:t>
            </a:r>
            <a:endParaRPr lang="es-MX" sz="2000" dirty="0">
              <a:solidFill>
                <a:schemeClr val="bg1"/>
              </a:solidFill>
              <a:latin typeface="+mj-lt"/>
            </a:endParaRPr>
          </a:p>
        </p:txBody>
      </p:sp>
    </p:spTree>
    <p:extLst>
      <p:ext uri="{BB962C8B-B14F-4D97-AF65-F5344CB8AC3E}">
        <p14:creationId xmlns:p14="http://schemas.microsoft.com/office/powerpoint/2010/main" val="906419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circle(in)">
                                      <p:cBhvr>
                                        <p:cTn id="2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lstStyle/>
          <a:p>
            <a:r>
              <a:rPr lang="es-MX" dirty="0"/>
              <a:t/>
            </a:r>
            <a:br>
              <a:rPr lang="es-MX" dirty="0"/>
            </a:br>
            <a:endParaRPr lang="es-MX" dirty="0"/>
          </a:p>
        </p:txBody>
      </p:sp>
      <p:sp>
        <p:nvSpPr>
          <p:cNvPr id="7" name="Rectángulo 6"/>
          <p:cNvSpPr/>
          <p:nvPr/>
        </p:nvSpPr>
        <p:spPr>
          <a:xfrm>
            <a:off x="931139" y="2369713"/>
            <a:ext cx="10093175" cy="1169551"/>
          </a:xfrm>
          <a:prstGeom prst="rect">
            <a:avLst/>
          </a:prstGeom>
        </p:spPr>
        <p:txBody>
          <a:bodyPr wrap="square">
            <a:spAutoFit/>
          </a:bodyPr>
          <a:lstStyle/>
          <a:p>
            <a:pPr algn="just"/>
            <a:endParaRPr lang="en-US" dirty="0">
              <a:solidFill>
                <a:schemeClr val="bg1">
                  <a:lumMod val="95000"/>
                </a:schemeClr>
              </a:solidFill>
              <a:latin typeface="Open Sans"/>
            </a:endParaRP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sp>
        <p:nvSpPr>
          <p:cNvPr id="4" name="Rectángulo 3"/>
          <p:cNvSpPr/>
          <p:nvPr/>
        </p:nvSpPr>
        <p:spPr>
          <a:xfrm>
            <a:off x="848956" y="819803"/>
            <a:ext cx="8038530" cy="5355312"/>
          </a:xfrm>
          <a:prstGeom prst="rect">
            <a:avLst/>
          </a:prstGeom>
        </p:spPr>
        <p:txBody>
          <a:bodyPr wrap="square">
            <a:spAutoFit/>
          </a:bodyPr>
          <a:lstStyle/>
          <a:p>
            <a:pPr algn="just"/>
            <a:r>
              <a:rPr lang="es-MX" b="1" i="1" u="sng" dirty="0">
                <a:solidFill>
                  <a:schemeClr val="bg1">
                    <a:lumMod val="85000"/>
                  </a:schemeClr>
                </a:solidFill>
              </a:rPr>
              <a:t>Ambiente agradable</a:t>
            </a:r>
            <a:r>
              <a:rPr lang="es-MX" dirty="0">
                <a:solidFill>
                  <a:schemeClr val="bg1">
                    <a:lumMod val="85000"/>
                  </a:schemeClr>
                </a:solidFill>
              </a:rPr>
              <a:t>: un ambiente agradable es un ambiente acogedor en donde el cliente se siente a gusto. Se da, por ejemplo, cuando los trabajadores le dan al cliente un trato amable y amigable, cuando el local del negocio cuenta con una buena decoración, una iluminación adecuada, una música </a:t>
            </a:r>
            <a:r>
              <a:rPr lang="es-MX" dirty="0">
                <a:solidFill>
                  <a:schemeClr val="bg1">
                    <a:lumMod val="95000"/>
                  </a:schemeClr>
                </a:solidFill>
              </a:rPr>
              <a:t>agradable</a:t>
            </a:r>
            <a:r>
              <a:rPr lang="es-MX" dirty="0">
                <a:solidFill>
                  <a:schemeClr val="bg1">
                    <a:lumMod val="85000"/>
                  </a:schemeClr>
                </a:solidFill>
              </a:rPr>
              <a:t>, etc.</a:t>
            </a:r>
            <a:endParaRPr lang="en-US" dirty="0" smtClean="0">
              <a:solidFill>
                <a:schemeClr val="bg1">
                  <a:lumMod val="85000"/>
                </a:schemeClr>
              </a:solidFill>
              <a:latin typeface="Open Sans"/>
            </a:endParaRPr>
          </a:p>
          <a:p>
            <a:pPr algn="just"/>
            <a:endParaRPr lang="es-MX" dirty="0">
              <a:solidFill>
                <a:schemeClr val="bg1"/>
              </a:solidFill>
              <a:latin typeface="Open Sans"/>
            </a:endParaRPr>
          </a:p>
          <a:p>
            <a:pPr algn="just">
              <a:buFont typeface="Arial" panose="020B0604020202020204" pitchFamily="34" charset="0"/>
              <a:buChar char="•"/>
            </a:pPr>
            <a:r>
              <a:rPr lang="es-MX" b="1" i="1" u="sng" dirty="0">
                <a:solidFill>
                  <a:schemeClr val="bg1"/>
                </a:solidFill>
              </a:rPr>
              <a:t>Comodidad</a:t>
            </a:r>
            <a:r>
              <a:rPr lang="es-MX" b="1" u="sng" dirty="0">
                <a:solidFill>
                  <a:schemeClr val="bg1"/>
                </a:solidFill>
              </a:rPr>
              <a:t>: </a:t>
            </a:r>
            <a:r>
              <a:rPr lang="es-MX" dirty="0">
                <a:solidFill>
                  <a:schemeClr val="bg1"/>
                </a:solidFill>
              </a:rPr>
              <a:t>comodidad hace referencia a la comodidad que se le brinda al cliente cuando visita el local. Se da, por ejemplo, cuando el local cuenta con espacios lo suficientemente amplios como para que el cliente se sienta a gusto, sillas o sillones cómodos, mesas amplias, estacionamiento vehicular, un lugar en donde pueda guardadas sus pertenencias, etc</a:t>
            </a:r>
            <a:r>
              <a:rPr lang="es-MX" dirty="0" smtClean="0">
                <a:solidFill>
                  <a:schemeClr val="bg1"/>
                </a:solidFill>
              </a:rPr>
              <a:t>.</a:t>
            </a:r>
          </a:p>
          <a:p>
            <a:pPr algn="just">
              <a:buFont typeface="Arial" panose="020B0604020202020204" pitchFamily="34" charset="0"/>
              <a:buChar char="•"/>
            </a:pPr>
            <a:endParaRPr lang="en-US" dirty="0">
              <a:solidFill>
                <a:schemeClr val="bg1">
                  <a:lumMod val="95000"/>
                </a:schemeClr>
              </a:solidFill>
              <a:latin typeface="Open Sans"/>
            </a:endParaRPr>
          </a:p>
          <a:p>
            <a:pPr algn="just">
              <a:buFont typeface="Arial" panose="020B0604020202020204" pitchFamily="34" charset="0"/>
              <a:buChar char="•"/>
            </a:pPr>
            <a:r>
              <a:rPr lang="es-MX" b="1" i="1" u="sng" dirty="0">
                <a:solidFill>
                  <a:schemeClr val="bg1">
                    <a:lumMod val="95000"/>
                  </a:schemeClr>
                </a:solidFill>
              </a:rPr>
              <a:t>Seguridad</a:t>
            </a:r>
            <a:r>
              <a:rPr lang="es-MX" dirty="0">
                <a:solidFill>
                  <a:schemeClr val="bg1">
                    <a:lumMod val="95000"/>
                  </a:schemeClr>
                </a:solidFill>
              </a:rPr>
              <a:t>: seguridad hace referencia a la seguridad que existe en el local y que, por tanto, se le da al cliente al momento de visitarlo. Se da, por ejemplo, cuando se cuenta con suficiente personal de seguridad, cuando se tienen claramente marcadas las zonas de seguridad, cuando se tienen claramente señalizadas las vías de escape, cuando se cuenta con botiquines médicos, </a:t>
            </a:r>
            <a:r>
              <a:rPr lang="es-MX" dirty="0" err="1">
                <a:solidFill>
                  <a:schemeClr val="bg1">
                    <a:lumMod val="95000"/>
                  </a:schemeClr>
                </a:solidFill>
              </a:rPr>
              <a:t>etc</a:t>
            </a:r>
            <a:endParaRPr lang="es-MX" dirty="0" smtClean="0">
              <a:solidFill>
                <a:schemeClr val="bg1">
                  <a:lumMod val="95000"/>
                </a:schemeClr>
              </a:solidFill>
              <a:latin typeface="Open Sans"/>
            </a:endParaRPr>
          </a:p>
        </p:txBody>
      </p:sp>
      <p:pic>
        <p:nvPicPr>
          <p:cNvPr id="5122" name="Picture 2" descr="Resultado de imagen de IMAGENES DE ATENCION AL CL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012" y="2469557"/>
            <a:ext cx="2387633" cy="15917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IMAGENES DE ATENCION AL CL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095" y="643728"/>
            <a:ext cx="2373550" cy="15855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de IMAGENES DE ATENCION AL CLI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012" y="4380702"/>
            <a:ext cx="2397708" cy="168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40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circle(in)">
                                      <p:cBhvr>
                                        <p:cTn id="22" dur="2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wipe(down)">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6"/>
                                        </p:tgtEl>
                                        <p:attrNameLst>
                                          <p:attrName>style.visibility</p:attrName>
                                        </p:attrNameLst>
                                      </p:cBhvr>
                                      <p:to>
                                        <p:strVal val="visible"/>
                                      </p:to>
                                    </p:set>
                                    <p:anim calcmode="lin" valueType="num">
                                      <p:cBhvr additive="base">
                                        <p:cTn id="32" dur="500" fill="hold"/>
                                        <p:tgtEl>
                                          <p:spTgt spid="5126"/>
                                        </p:tgtEl>
                                        <p:attrNameLst>
                                          <p:attrName>ppt_x</p:attrName>
                                        </p:attrNameLst>
                                      </p:cBhvr>
                                      <p:tavLst>
                                        <p:tav tm="0">
                                          <p:val>
                                            <p:strVal val="#ppt_x"/>
                                          </p:val>
                                        </p:tav>
                                        <p:tav tm="100000">
                                          <p:val>
                                            <p:strVal val="#ppt_x"/>
                                          </p:val>
                                        </p:tav>
                                      </p:tavLst>
                                    </p:anim>
                                    <p:anim calcmode="lin" valueType="num">
                                      <p:cBhvr additive="base">
                                        <p:cTn id="33"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lstStyle/>
          <a:p>
            <a:r>
              <a:rPr lang="es-MX" dirty="0"/>
              <a:t/>
            </a:r>
            <a:br>
              <a:rPr lang="es-MX" dirty="0"/>
            </a:br>
            <a:endParaRPr lang="es-MX" dirty="0"/>
          </a:p>
        </p:txBody>
      </p:sp>
      <p:sp>
        <p:nvSpPr>
          <p:cNvPr id="7" name="Rectángulo 6"/>
          <p:cNvSpPr/>
          <p:nvPr/>
        </p:nvSpPr>
        <p:spPr>
          <a:xfrm>
            <a:off x="931139" y="2369713"/>
            <a:ext cx="10093175" cy="1169551"/>
          </a:xfrm>
          <a:prstGeom prst="rect">
            <a:avLst/>
          </a:prstGeom>
        </p:spPr>
        <p:txBody>
          <a:bodyPr wrap="square">
            <a:spAutoFit/>
          </a:bodyPr>
          <a:lstStyle/>
          <a:p>
            <a:pPr algn="just"/>
            <a:endParaRPr lang="en-US" dirty="0">
              <a:solidFill>
                <a:schemeClr val="bg1">
                  <a:lumMod val="95000"/>
                </a:schemeClr>
              </a:solidFill>
              <a:latin typeface="Open Sans"/>
            </a:endParaRP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pic>
        <p:nvPicPr>
          <p:cNvPr id="5122" name="Picture 2" descr="Resultado de imagen de IMAGENES DE ATENCION AL CL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012" y="2469557"/>
            <a:ext cx="2387633" cy="15917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IMAGENES DE ATENCION AL CL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839" y="724330"/>
            <a:ext cx="2373550" cy="15855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de IMAGENES DE ATENCION AL CLI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158" y="4380702"/>
            <a:ext cx="2397708" cy="168524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347989" y="1246328"/>
            <a:ext cx="6096000" cy="5016758"/>
          </a:xfrm>
          <a:prstGeom prst="rect">
            <a:avLst/>
          </a:prstGeom>
        </p:spPr>
        <p:txBody>
          <a:bodyPr>
            <a:spAutoFit/>
          </a:bodyPr>
          <a:lstStyle/>
          <a:p>
            <a:pPr algn="just">
              <a:buFont typeface="Arial" panose="020B0604020202020204" pitchFamily="34" charset="0"/>
              <a:buChar char="•"/>
            </a:pPr>
            <a:r>
              <a:rPr lang="es-MX" sz="2000" b="1" i="1" u="sng" dirty="0">
                <a:solidFill>
                  <a:schemeClr val="bg1"/>
                </a:solidFill>
                <a:latin typeface="+mj-lt"/>
              </a:rPr>
              <a:t>Higiene</a:t>
            </a:r>
            <a:r>
              <a:rPr lang="es-MX" sz="2000" dirty="0">
                <a:solidFill>
                  <a:schemeClr val="bg1"/>
                </a:solidFill>
                <a:latin typeface="+mj-lt"/>
              </a:rPr>
              <a:t>: higiene hace referencia a la limpieza o aseo que hay en el local o en los trabajadores. Se da, por ejemplo, cuando los baños del local se encuentran siempre limpios, cuando no hay papeles en el piso, cuando los trabajadores están bien aseados, con el uniforme o la vestimenta impecable y las uñas recortadas, etc</a:t>
            </a:r>
            <a:r>
              <a:rPr lang="es-MX" sz="2000" dirty="0" smtClean="0">
                <a:solidFill>
                  <a:schemeClr val="bg1"/>
                </a:solidFill>
                <a:latin typeface="+mj-lt"/>
              </a:rPr>
              <a:t>.</a:t>
            </a:r>
          </a:p>
          <a:p>
            <a:pPr algn="just">
              <a:buFont typeface="Arial" panose="020B0604020202020204" pitchFamily="34" charset="0"/>
              <a:buChar char="•"/>
            </a:pPr>
            <a:endParaRPr lang="es-MX" sz="2000" dirty="0">
              <a:solidFill>
                <a:schemeClr val="bg1">
                  <a:lumMod val="95000"/>
                </a:schemeClr>
              </a:solidFill>
              <a:latin typeface="+mj-lt"/>
            </a:endParaRPr>
          </a:p>
          <a:p>
            <a:pPr algn="just"/>
            <a:r>
              <a:rPr lang="es-MX" sz="2000" dirty="0">
                <a:solidFill>
                  <a:schemeClr val="bg1">
                    <a:lumMod val="95000"/>
                  </a:schemeClr>
                </a:solidFill>
                <a:latin typeface="+mj-lt"/>
              </a:rPr>
              <a:t>Una empresa o negocio brinda un buen servicio al cliente cuando ha </a:t>
            </a:r>
            <a:r>
              <a:rPr lang="es-MX" sz="2000" dirty="0" smtClean="0">
                <a:solidFill>
                  <a:schemeClr val="bg1">
                    <a:lumMod val="95000"/>
                  </a:schemeClr>
                </a:solidFill>
                <a:latin typeface="+mj-lt"/>
              </a:rPr>
              <a:t>aplicado </a:t>
            </a:r>
            <a:r>
              <a:rPr lang="es-MX" sz="2000" dirty="0">
                <a:solidFill>
                  <a:schemeClr val="bg1">
                    <a:lumMod val="95000"/>
                  </a:schemeClr>
                </a:solidFill>
                <a:latin typeface="+mj-lt"/>
              </a:rPr>
              <a:t>varios de estos factores; por ejemplo, cuando trata a sus clientes con amabilidad, les da un trato personalizado, los atiende con rapidez, les ofrece un ambiente agradable, y los hace sentir cómodos y seguros.</a:t>
            </a:r>
            <a:endParaRPr lang="es-MX" sz="2000" b="0" i="0" dirty="0">
              <a:solidFill>
                <a:schemeClr val="bg1">
                  <a:lumMod val="95000"/>
                </a:schemeClr>
              </a:solidFill>
              <a:effectLst/>
              <a:latin typeface="+mj-lt"/>
            </a:endParaRPr>
          </a:p>
        </p:txBody>
      </p:sp>
    </p:spTree>
    <p:extLst>
      <p:ext uri="{BB962C8B-B14F-4D97-AF65-F5344CB8AC3E}">
        <p14:creationId xmlns:p14="http://schemas.microsoft.com/office/powerpoint/2010/main" val="124989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additive="base">
                                        <p:cTn id="17" dur="500" fill="hold"/>
                                        <p:tgtEl>
                                          <p:spTgt spid="5126"/>
                                        </p:tgtEl>
                                        <p:attrNameLst>
                                          <p:attrName>ppt_x</p:attrName>
                                        </p:attrNameLst>
                                      </p:cBhvr>
                                      <p:tavLst>
                                        <p:tav tm="0">
                                          <p:val>
                                            <p:strVal val="#ppt_x"/>
                                          </p:val>
                                        </p:tav>
                                        <p:tav tm="100000">
                                          <p:val>
                                            <p:strVal val="#ppt_x"/>
                                          </p:val>
                                        </p:tav>
                                      </p:tavLst>
                                    </p:anim>
                                    <p:anim calcmode="lin" valueType="num">
                                      <p:cBhvr additive="base">
                                        <p:cTn id="1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41882" y="630408"/>
            <a:ext cx="7838479"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2800" b="1" dirty="0">
                <a:solidFill>
                  <a:schemeClr val="bg1">
                    <a:lumMod val="95000"/>
                  </a:schemeClr>
                </a:solidFill>
              </a:rPr>
              <a:t>La importancia del servicio al </a:t>
            </a:r>
            <a:r>
              <a:rPr lang="es-MX" sz="2800" b="1" dirty="0" smtClean="0">
                <a:solidFill>
                  <a:schemeClr val="bg1">
                    <a:lumMod val="95000"/>
                  </a:schemeClr>
                </a:solidFill>
              </a:rPr>
              <a:t>cliente</a:t>
            </a:r>
          </a:p>
          <a:p>
            <a:pPr algn="ctr"/>
            <a:endParaRPr lang="es-MX" sz="2800" b="1" dirty="0">
              <a:solidFill>
                <a:schemeClr val="bg1">
                  <a:lumMod val="95000"/>
                </a:schemeClr>
              </a:solidFill>
            </a:endParaRPr>
          </a:p>
          <a:p>
            <a:pPr algn="just"/>
            <a:r>
              <a:rPr lang="es-MX" dirty="0">
                <a:solidFill>
                  <a:schemeClr val="bg1">
                    <a:lumMod val="95000"/>
                  </a:schemeClr>
                </a:solidFill>
              </a:rPr>
              <a:t>Cuando un </a:t>
            </a:r>
            <a:r>
              <a:rPr lang="es-MX" b="1" dirty="0">
                <a:solidFill>
                  <a:schemeClr val="bg1">
                    <a:lumMod val="95000"/>
                  </a:schemeClr>
                </a:solidFill>
              </a:rPr>
              <a:t>cliente encuentra el producto </a:t>
            </a:r>
            <a:r>
              <a:rPr lang="es-MX" dirty="0">
                <a:solidFill>
                  <a:schemeClr val="bg1">
                    <a:lumMod val="95000"/>
                  </a:schemeClr>
                </a:solidFill>
              </a:rPr>
              <a:t>que buscaba, y además </a:t>
            </a:r>
            <a:r>
              <a:rPr lang="es-MX" b="1" dirty="0">
                <a:solidFill>
                  <a:schemeClr val="bg1">
                    <a:lumMod val="95000"/>
                  </a:schemeClr>
                </a:solidFill>
              </a:rPr>
              <a:t>recibe un buen servicio al cliente</a:t>
            </a:r>
            <a:r>
              <a:rPr lang="es-MX" dirty="0">
                <a:solidFill>
                  <a:schemeClr val="bg1">
                    <a:lumMod val="95000"/>
                  </a:schemeClr>
                </a:solidFill>
              </a:rPr>
              <a:t>, queda </a:t>
            </a:r>
            <a:r>
              <a:rPr lang="es-MX" b="1" dirty="0">
                <a:solidFill>
                  <a:schemeClr val="bg1">
                    <a:lumMod val="95000"/>
                  </a:schemeClr>
                </a:solidFill>
              </a:rPr>
              <a:t>satisfecho</a:t>
            </a:r>
            <a:r>
              <a:rPr lang="es-MX" dirty="0">
                <a:solidFill>
                  <a:schemeClr val="bg1">
                    <a:lumMod val="95000"/>
                  </a:schemeClr>
                </a:solidFill>
              </a:rPr>
              <a:t> y esa satisfacción hace regrese y vuelva a comprarnos, y que muy probablemente nos recomiende con otros consumidores</a:t>
            </a:r>
            <a:r>
              <a:rPr lang="es-MX" dirty="0" smtClean="0">
                <a:solidFill>
                  <a:schemeClr val="bg1">
                    <a:lumMod val="95000"/>
                  </a:schemeClr>
                </a:solidFill>
              </a:rPr>
              <a:t>.</a:t>
            </a:r>
          </a:p>
          <a:p>
            <a:pPr algn="just"/>
            <a:endParaRPr lang="es-MX" dirty="0">
              <a:solidFill>
                <a:schemeClr val="bg1">
                  <a:lumMod val="95000"/>
                </a:schemeClr>
              </a:solidFill>
            </a:endParaRPr>
          </a:p>
          <a:p>
            <a:pPr algn="just"/>
            <a:r>
              <a:rPr lang="es-MX" dirty="0">
                <a:solidFill>
                  <a:schemeClr val="bg1">
                    <a:lumMod val="95000"/>
                  </a:schemeClr>
                </a:solidFill>
              </a:rPr>
              <a:t>Pero por otro lado, si un cliente, haya encontrado o no el producto que buscaba, </a:t>
            </a:r>
            <a:r>
              <a:rPr lang="es-MX" b="1" dirty="0">
                <a:solidFill>
                  <a:schemeClr val="bg1">
                    <a:lumMod val="95000"/>
                  </a:schemeClr>
                </a:solidFill>
              </a:rPr>
              <a:t>recibe una mala atención, </a:t>
            </a:r>
            <a:r>
              <a:rPr lang="es-MX" dirty="0">
                <a:solidFill>
                  <a:schemeClr val="bg1">
                    <a:lumMod val="95000"/>
                  </a:schemeClr>
                </a:solidFill>
              </a:rPr>
              <a:t>no solo dejará de visitarnos, sino que muy probablemente también hablará mal de nosotros y </a:t>
            </a:r>
            <a:r>
              <a:rPr lang="es-MX" b="1" dirty="0">
                <a:solidFill>
                  <a:schemeClr val="bg1">
                    <a:lumMod val="95000"/>
                  </a:schemeClr>
                </a:solidFill>
              </a:rPr>
              <a:t>contará la experiencia negativa </a:t>
            </a:r>
            <a:r>
              <a:rPr lang="es-MX" dirty="0">
                <a:solidFill>
                  <a:schemeClr val="bg1">
                    <a:lumMod val="95000"/>
                  </a:schemeClr>
                </a:solidFill>
              </a:rPr>
              <a:t>que tuvo a un promedio de entre </a:t>
            </a:r>
            <a:r>
              <a:rPr lang="es-MX" b="1" dirty="0">
                <a:solidFill>
                  <a:schemeClr val="bg1">
                    <a:lumMod val="95000"/>
                  </a:schemeClr>
                </a:solidFill>
              </a:rPr>
              <a:t>9 a 20 personas </a:t>
            </a:r>
            <a:r>
              <a:rPr lang="es-MX" dirty="0">
                <a:solidFill>
                  <a:schemeClr val="bg1">
                    <a:lumMod val="95000"/>
                  </a:schemeClr>
                </a:solidFill>
              </a:rPr>
              <a:t>dependiendo de su grado de indignación</a:t>
            </a:r>
            <a:r>
              <a:rPr lang="es-MX" dirty="0" smtClean="0">
                <a:solidFill>
                  <a:schemeClr val="bg1">
                    <a:lumMod val="95000"/>
                  </a:schemeClr>
                </a:solidFill>
              </a:rPr>
              <a:t>.</a:t>
            </a:r>
          </a:p>
          <a:p>
            <a:pPr algn="just"/>
            <a:endParaRPr lang="es-MX" dirty="0">
              <a:solidFill>
                <a:schemeClr val="bg1">
                  <a:lumMod val="95000"/>
                </a:schemeClr>
              </a:solidFill>
            </a:endParaRPr>
          </a:p>
          <a:p>
            <a:pPr algn="just"/>
            <a:r>
              <a:rPr lang="es-MX" dirty="0">
                <a:solidFill>
                  <a:schemeClr val="bg1">
                    <a:lumMod val="95000"/>
                  </a:schemeClr>
                </a:solidFill>
              </a:rPr>
              <a:t>Si a ello le sumamos el hecho de que la competencia cada vez es mayor y los productos ofertados en el mercado se equiparan cada vez más en calidad y en precio, es posible afirmar que hoy en día es fundamental brindar un buen servicio al cliente si queremos mantenernos competitivos en el mercado.</a:t>
            </a:r>
          </a:p>
        </p:txBody>
      </p:sp>
      <p:pic>
        <p:nvPicPr>
          <p:cNvPr id="6146" name="Picture 2" descr="Resultado de imagen de IMAGENES cliente satisfecho y no satisfe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967" y="1094705"/>
            <a:ext cx="2633544" cy="17515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de IMAGENES cliente satisfecho y no satisf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117" y="3684543"/>
            <a:ext cx="2676394" cy="175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50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ircle(in)">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down)">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circle(in)">
                                      <p:cBhvr>
                                        <p:cTn id="25" dur="20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circle(in)">
                                      <p:cBhvr>
                                        <p:cTn id="30"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691684" y="671885"/>
            <a:ext cx="8899301"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2800" b="1" dirty="0">
                <a:solidFill>
                  <a:schemeClr val="bg1">
                    <a:lumMod val="95000"/>
                  </a:schemeClr>
                </a:solidFill>
              </a:rPr>
              <a:t>La importancia del servicio al </a:t>
            </a:r>
            <a:r>
              <a:rPr lang="es-MX" sz="2800" b="1" dirty="0" smtClean="0">
                <a:solidFill>
                  <a:schemeClr val="bg1">
                    <a:lumMod val="95000"/>
                  </a:schemeClr>
                </a:solidFill>
              </a:rPr>
              <a:t>cliente</a:t>
            </a:r>
          </a:p>
          <a:p>
            <a:pPr algn="just"/>
            <a:endParaRPr lang="es-MX" dirty="0" smtClean="0">
              <a:solidFill>
                <a:schemeClr val="tx2">
                  <a:lumMod val="20000"/>
                  <a:lumOff val="80000"/>
                </a:schemeClr>
              </a:solidFill>
            </a:endParaRPr>
          </a:p>
          <a:p>
            <a:pPr algn="just"/>
            <a:r>
              <a:rPr lang="es-MX" dirty="0">
                <a:solidFill>
                  <a:schemeClr val="tx2">
                    <a:lumMod val="20000"/>
                    <a:lumOff val="80000"/>
                  </a:schemeClr>
                </a:solidFill>
              </a:rPr>
              <a:t>Debemos evitar que el cliente sea mal atendido, y así </a:t>
            </a:r>
            <a:r>
              <a:rPr lang="es-MX" dirty="0" smtClean="0">
                <a:solidFill>
                  <a:schemeClr val="tx2">
                    <a:lumMod val="20000"/>
                    <a:lumOff val="80000"/>
                  </a:schemeClr>
                </a:solidFill>
              </a:rPr>
              <a:t> </a:t>
            </a:r>
            <a:r>
              <a:rPr lang="es-MX" dirty="0">
                <a:solidFill>
                  <a:schemeClr val="tx2">
                    <a:lumMod val="20000"/>
                    <a:lumOff val="80000"/>
                  </a:schemeClr>
                </a:solidFill>
              </a:rPr>
              <a:t>deje de visitarnos o pueda llegar a hablar mal de nosotros, y más bien procurar que reciba un buen servicio al cliente, y así lograr su fidelización, tener buenas posibilidades de que nos recomiende con otros consumidores, y poder diferenciarnos o destacar ante los demás competidores</a:t>
            </a:r>
            <a:r>
              <a:rPr lang="es-MX" dirty="0" smtClean="0">
                <a:solidFill>
                  <a:schemeClr val="tx2">
                    <a:lumMod val="20000"/>
                    <a:lumOff val="80000"/>
                  </a:schemeClr>
                </a:solidFill>
              </a:rPr>
              <a:t>.</a:t>
            </a:r>
          </a:p>
          <a:p>
            <a:pPr algn="just"/>
            <a:endParaRPr lang="es-MX" dirty="0">
              <a:solidFill>
                <a:schemeClr val="tx2">
                  <a:lumMod val="20000"/>
                  <a:lumOff val="80000"/>
                </a:schemeClr>
              </a:solidFill>
            </a:endParaRPr>
          </a:p>
          <a:p>
            <a:pPr algn="just"/>
            <a:r>
              <a:rPr lang="es-MX" dirty="0">
                <a:solidFill>
                  <a:schemeClr val="tx2">
                    <a:lumMod val="20000"/>
                    <a:lumOff val="80000"/>
                  </a:schemeClr>
                </a:solidFill>
              </a:rPr>
              <a:t>El buen servicio al cliente debe estar presente en todos los aspectos del negocio en donde haya alguna interacción con el cliente, desde el saludo del personal de seguridad que está en la puerta del local, hasta la llamada contestada por la secretaria. Para lo cual es necesario capacitar y motivar permanentemente al personal para que brinde un buen servicio al cliente, no solo a aquellos trabajadores que tengan contacto frecuente con el cliente, sino a todos los que en algún momento puedan llegar a tenerlo, desde el encargado de la limpieza hasta el gerente general</a:t>
            </a:r>
            <a:r>
              <a:rPr lang="es-MX" dirty="0" smtClean="0">
                <a:solidFill>
                  <a:schemeClr val="tx2">
                    <a:lumMod val="20000"/>
                    <a:lumOff val="80000"/>
                  </a:schemeClr>
                </a:solidFill>
              </a:rPr>
              <a:t>.</a:t>
            </a:r>
          </a:p>
          <a:p>
            <a:pPr algn="just"/>
            <a:endParaRPr lang="es-MX" dirty="0">
              <a:solidFill>
                <a:schemeClr val="tx2">
                  <a:lumMod val="20000"/>
                  <a:lumOff val="80000"/>
                </a:schemeClr>
              </a:solidFill>
            </a:endParaRPr>
          </a:p>
          <a:p>
            <a:pPr algn="just"/>
            <a:r>
              <a:rPr lang="es-MX" dirty="0">
                <a:solidFill>
                  <a:schemeClr val="tx2">
                    <a:lumMod val="20000"/>
                    <a:lumOff val="80000"/>
                  </a:schemeClr>
                </a:solidFill>
              </a:rPr>
              <a:t>Asimismo, el buen servicio al cliente no solo debe darse durante el proceso de venta, sino también una vez que esta se haya concretado</a:t>
            </a:r>
            <a:r>
              <a:rPr lang="es-MX" dirty="0" smtClean="0">
                <a:solidFill>
                  <a:schemeClr val="tx2">
                    <a:lumMod val="20000"/>
                    <a:lumOff val="80000"/>
                  </a:schemeClr>
                </a:solidFill>
              </a:rPr>
              <a:t>.</a:t>
            </a:r>
            <a:endParaRPr lang="es-MX" dirty="0">
              <a:solidFill>
                <a:schemeClr val="tx2">
                  <a:lumMod val="20000"/>
                  <a:lumOff val="80000"/>
                </a:schemeClr>
              </a:solidFill>
            </a:endParaRPr>
          </a:p>
        </p:txBody>
      </p:sp>
      <p:pic>
        <p:nvPicPr>
          <p:cNvPr id="8194" name="Picture 2" descr="Resultado de imagen de atencion al cliente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1155" y="3951256"/>
            <a:ext cx="1861710" cy="15237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de guardia de seguridad salud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43" y="746975"/>
            <a:ext cx="1698983" cy="25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86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ircle(in)">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circle(in)">
                                      <p:cBhvr>
                                        <p:cTn id="27" dur="2000"/>
                                        <p:tgtEl>
                                          <p:spTgt spid="81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wipe(down)">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41882" y="338023"/>
            <a:ext cx="8752879"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2800" dirty="0" smtClean="0">
                <a:solidFill>
                  <a:schemeClr val="bg1"/>
                </a:solidFill>
              </a:rPr>
              <a:t>El </a:t>
            </a:r>
            <a:r>
              <a:rPr lang="es-MX" sz="2800" dirty="0">
                <a:solidFill>
                  <a:schemeClr val="bg1"/>
                </a:solidFill>
              </a:rPr>
              <a:t>servicio de </a:t>
            </a:r>
            <a:r>
              <a:rPr lang="es-MX" sz="2800" dirty="0" smtClean="0">
                <a:solidFill>
                  <a:schemeClr val="bg1"/>
                </a:solidFill>
              </a:rPr>
              <a:t>postventa</a:t>
            </a:r>
          </a:p>
          <a:p>
            <a:pPr algn="ctr"/>
            <a:endParaRPr lang="es-MX" sz="2800" dirty="0"/>
          </a:p>
          <a:p>
            <a:pPr algn="just"/>
            <a:r>
              <a:rPr lang="es-MX" sz="2000" dirty="0">
                <a:solidFill>
                  <a:schemeClr val="bg1"/>
                </a:solidFill>
              </a:rPr>
              <a:t>El </a:t>
            </a:r>
            <a:r>
              <a:rPr lang="es-MX" sz="2000" b="1" dirty="0">
                <a:solidFill>
                  <a:schemeClr val="tx1">
                    <a:lumMod val="95000"/>
                    <a:lumOff val="5000"/>
                  </a:schemeClr>
                </a:solidFill>
                <a:hlinkClick r:id="rId2"/>
              </a:rPr>
              <a:t>servicio de postventa</a:t>
            </a:r>
            <a:r>
              <a:rPr lang="es-MX" sz="2000" dirty="0">
                <a:solidFill>
                  <a:schemeClr val="bg1"/>
                </a:solidFill>
              </a:rPr>
              <a:t> es un tipo de servicio al cliente que se brinda una vez que la venta se ha concretado</a:t>
            </a:r>
            <a:r>
              <a:rPr lang="es-MX" sz="2000" dirty="0" smtClean="0">
                <a:solidFill>
                  <a:schemeClr val="tx2">
                    <a:lumMod val="20000"/>
                    <a:lumOff val="80000"/>
                  </a:schemeClr>
                </a:solidFill>
              </a:rPr>
              <a:t>.</a:t>
            </a:r>
          </a:p>
          <a:p>
            <a:pPr algn="just"/>
            <a:endParaRPr lang="es-MX" sz="2000" dirty="0">
              <a:solidFill>
                <a:schemeClr val="tx2">
                  <a:lumMod val="20000"/>
                  <a:lumOff val="80000"/>
                </a:schemeClr>
              </a:solidFill>
            </a:endParaRPr>
          </a:p>
          <a:p>
            <a:pPr algn="just"/>
            <a:r>
              <a:rPr lang="es-MX" sz="2000" dirty="0">
                <a:solidFill>
                  <a:schemeClr val="tx2">
                    <a:lumMod val="20000"/>
                    <a:lumOff val="80000"/>
                  </a:schemeClr>
                </a:solidFill>
              </a:rPr>
              <a:t>Los servicios de postventa pueden ser</a:t>
            </a:r>
            <a:r>
              <a:rPr lang="es-MX" sz="2000" dirty="0" smtClean="0">
                <a:solidFill>
                  <a:schemeClr val="tx2">
                    <a:lumMod val="20000"/>
                    <a:lumOff val="80000"/>
                  </a:schemeClr>
                </a:solidFill>
              </a:rPr>
              <a:t>:</a:t>
            </a:r>
          </a:p>
          <a:p>
            <a:pPr algn="just"/>
            <a:endParaRPr lang="es-MX" sz="2000" dirty="0">
              <a:solidFill>
                <a:schemeClr val="tx2">
                  <a:lumMod val="20000"/>
                  <a:lumOff val="80000"/>
                </a:schemeClr>
              </a:solidFill>
            </a:endParaRPr>
          </a:p>
          <a:p>
            <a:pPr algn="just"/>
            <a:r>
              <a:rPr lang="es-MX" sz="2000" b="1" i="1" u="sng" dirty="0">
                <a:solidFill>
                  <a:schemeClr val="tx2">
                    <a:lumMod val="20000"/>
                    <a:lumOff val="80000"/>
                  </a:schemeClr>
                </a:solidFill>
              </a:rPr>
              <a:t>Promocionales</a:t>
            </a:r>
            <a:r>
              <a:rPr lang="es-MX" sz="2000" b="1" u="sng" dirty="0">
                <a:solidFill>
                  <a:schemeClr val="tx2">
                    <a:lumMod val="20000"/>
                    <a:lumOff val="80000"/>
                  </a:schemeClr>
                </a:solidFill>
              </a:rPr>
              <a:t>:</a:t>
            </a:r>
            <a:r>
              <a:rPr lang="es-MX" sz="2000" dirty="0">
                <a:solidFill>
                  <a:schemeClr val="tx2">
                    <a:lumMod val="20000"/>
                    <a:lumOff val="80000"/>
                  </a:schemeClr>
                </a:solidFill>
              </a:rPr>
              <a:t> son los que están relacionados con la promoción de ventas. Se dan, por ejemplo, cuando se ofrecen ofertas o descuentos especiales a los clientes frecuentes, o cuando se les hace participar en concursos o sorteos</a:t>
            </a:r>
            <a:r>
              <a:rPr lang="es-MX" sz="2000" dirty="0" smtClean="0">
                <a:solidFill>
                  <a:schemeClr val="tx2">
                    <a:lumMod val="20000"/>
                    <a:lumOff val="80000"/>
                  </a:schemeClr>
                </a:solidFill>
              </a:rPr>
              <a:t>.</a:t>
            </a:r>
          </a:p>
          <a:p>
            <a:pPr algn="just"/>
            <a:endParaRPr lang="es-MX" sz="2000" dirty="0">
              <a:solidFill>
                <a:schemeClr val="tx2">
                  <a:lumMod val="20000"/>
                  <a:lumOff val="80000"/>
                </a:schemeClr>
              </a:solidFill>
            </a:endParaRPr>
          </a:p>
          <a:p>
            <a:pPr algn="just"/>
            <a:r>
              <a:rPr lang="es-MX" sz="2000" b="1" i="1" u="sng" dirty="0">
                <a:solidFill>
                  <a:schemeClr val="tx2">
                    <a:lumMod val="20000"/>
                    <a:lumOff val="80000"/>
                  </a:schemeClr>
                </a:solidFill>
              </a:rPr>
              <a:t>Psicológicos</a:t>
            </a:r>
            <a:r>
              <a:rPr lang="es-MX" sz="2000" dirty="0">
                <a:solidFill>
                  <a:schemeClr val="tx2">
                    <a:lumMod val="20000"/>
                    <a:lumOff val="80000"/>
                  </a:schemeClr>
                </a:solidFill>
              </a:rPr>
              <a:t>: son los que están ligados con la motivación del cliente. Se dan, por ejemplo, cuando se le envían obsequios, cartas o tarjetas de saludo por su cumpleaños, o cuando se le llama para preguntarle cómo le va con el producto.</a:t>
            </a:r>
          </a:p>
          <a:p>
            <a:pPr algn="ctr"/>
            <a:endParaRPr lang="es-MX" sz="2800" b="1" dirty="0">
              <a:solidFill>
                <a:schemeClr val="bg1">
                  <a:lumMod val="95000"/>
                </a:schemeClr>
              </a:solidFill>
            </a:endParaRPr>
          </a:p>
          <a:p>
            <a:pPr algn="just"/>
            <a:endParaRPr lang="es-MX" dirty="0">
              <a:solidFill>
                <a:schemeClr val="bg1">
                  <a:lumMod val="95000"/>
                </a:schemeClr>
              </a:solidFill>
            </a:endParaRPr>
          </a:p>
        </p:txBody>
      </p:sp>
    </p:spTree>
    <p:extLst>
      <p:ext uri="{BB962C8B-B14F-4D97-AF65-F5344CB8AC3E}">
        <p14:creationId xmlns:p14="http://schemas.microsoft.com/office/powerpoint/2010/main" val="1634278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circle(in)">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circle(in)">
                                      <p:cBhvr>
                                        <p:cTn id="2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05307" y="-339085"/>
            <a:ext cx="7933385" cy="73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2800" dirty="0" smtClean="0">
                <a:solidFill>
                  <a:schemeClr val="bg1"/>
                </a:solidFill>
              </a:rPr>
              <a:t>El </a:t>
            </a:r>
            <a:r>
              <a:rPr lang="es-MX" sz="2800" dirty="0">
                <a:solidFill>
                  <a:schemeClr val="bg1"/>
                </a:solidFill>
              </a:rPr>
              <a:t>servicio de </a:t>
            </a:r>
            <a:r>
              <a:rPr lang="es-MX" sz="2800" dirty="0" smtClean="0">
                <a:solidFill>
                  <a:schemeClr val="bg1"/>
                </a:solidFill>
              </a:rPr>
              <a:t>postventa</a:t>
            </a:r>
          </a:p>
          <a:p>
            <a:pPr algn="just"/>
            <a:endParaRPr lang="es-MX" dirty="0" smtClean="0">
              <a:solidFill>
                <a:schemeClr val="tx2">
                  <a:lumMod val="20000"/>
                  <a:lumOff val="80000"/>
                </a:schemeClr>
              </a:solidFill>
            </a:endParaRPr>
          </a:p>
          <a:p>
            <a:pPr algn="just"/>
            <a:r>
              <a:rPr lang="es-MX" dirty="0" smtClean="0">
                <a:solidFill>
                  <a:schemeClr val="tx2">
                    <a:lumMod val="20000"/>
                    <a:lumOff val="80000"/>
                  </a:schemeClr>
                </a:solidFill>
              </a:rPr>
              <a:t>También los </a:t>
            </a:r>
            <a:r>
              <a:rPr lang="es-MX" dirty="0">
                <a:solidFill>
                  <a:schemeClr val="tx2">
                    <a:lumMod val="20000"/>
                    <a:lumOff val="80000"/>
                  </a:schemeClr>
                </a:solidFill>
              </a:rPr>
              <a:t>servicios de postventa pueden ser</a:t>
            </a:r>
            <a:r>
              <a:rPr lang="es-MX" dirty="0" smtClean="0">
                <a:solidFill>
                  <a:schemeClr val="tx2">
                    <a:lumMod val="20000"/>
                    <a:lumOff val="80000"/>
                  </a:schemeClr>
                </a:solidFill>
              </a:rPr>
              <a:t>:</a:t>
            </a:r>
          </a:p>
          <a:p>
            <a:pPr algn="just"/>
            <a:endParaRPr lang="es-MX" dirty="0">
              <a:solidFill>
                <a:schemeClr val="tx2">
                  <a:lumMod val="20000"/>
                  <a:lumOff val="80000"/>
                </a:schemeClr>
              </a:solidFill>
            </a:endParaRPr>
          </a:p>
          <a:p>
            <a:pPr algn="just"/>
            <a:r>
              <a:rPr lang="es-MX" b="1" i="1" u="sng" dirty="0">
                <a:solidFill>
                  <a:schemeClr val="bg1"/>
                </a:solidFill>
              </a:rPr>
              <a:t>De seguridad</a:t>
            </a:r>
            <a:r>
              <a:rPr lang="es-MX" dirty="0">
                <a:solidFill>
                  <a:schemeClr val="bg1"/>
                </a:solidFill>
              </a:rPr>
              <a:t>: son los que brindan protección por la compra del producto. Se dan, por ejemplo, cuando se le otorga al cliente garantías por su compra, o cuando se cuenta con una política de devoluciones para productos defectuosos</a:t>
            </a:r>
            <a:r>
              <a:rPr lang="es-MX" dirty="0" smtClean="0">
                <a:solidFill>
                  <a:schemeClr val="bg1"/>
                </a:solidFill>
              </a:rPr>
              <a:t>.</a:t>
            </a:r>
          </a:p>
          <a:p>
            <a:pPr algn="just"/>
            <a:endParaRPr lang="es-MX" dirty="0">
              <a:solidFill>
                <a:schemeClr val="bg1"/>
              </a:solidFill>
            </a:endParaRPr>
          </a:p>
          <a:p>
            <a:pPr algn="just"/>
            <a:r>
              <a:rPr lang="es-MX" b="1" i="1" u="sng" dirty="0">
                <a:solidFill>
                  <a:schemeClr val="bg1"/>
                </a:solidFill>
              </a:rPr>
              <a:t>De mantenimiento</a:t>
            </a:r>
            <a:r>
              <a:rPr lang="es-MX" dirty="0">
                <a:solidFill>
                  <a:schemeClr val="bg1"/>
                </a:solidFill>
              </a:rPr>
              <a:t>: son los que involucran un servicio de mantenimiento o de soporte técnico. Se dan, por ejemplo, cuando se brinda el servicio de instalación del producto, o cuando se brinda el servicio de capacitación sobre el uso del mismo</a:t>
            </a:r>
            <a:r>
              <a:rPr lang="es-MX" dirty="0" smtClean="0">
                <a:solidFill>
                  <a:schemeClr val="bg1"/>
                </a:solidFill>
              </a:rPr>
              <a:t>.</a:t>
            </a:r>
          </a:p>
          <a:p>
            <a:pPr algn="just"/>
            <a:endParaRPr lang="es-MX" dirty="0">
              <a:solidFill>
                <a:schemeClr val="bg1"/>
              </a:solidFill>
            </a:endParaRPr>
          </a:p>
          <a:p>
            <a:pPr algn="just"/>
            <a:r>
              <a:rPr lang="es-MX" dirty="0">
                <a:solidFill>
                  <a:schemeClr val="bg1"/>
                </a:solidFill>
              </a:rPr>
              <a:t>Brindar un buen servicio de </a:t>
            </a:r>
            <a:r>
              <a:rPr lang="es-MX" b="1" u="sng" dirty="0">
                <a:solidFill>
                  <a:schemeClr val="bg1"/>
                </a:solidFill>
              </a:rPr>
              <a:t>postventa</a:t>
            </a:r>
            <a:r>
              <a:rPr lang="es-MX" b="1" dirty="0">
                <a:solidFill>
                  <a:schemeClr val="bg1"/>
                </a:solidFill>
              </a:rPr>
              <a:t> </a:t>
            </a:r>
            <a:r>
              <a:rPr lang="es-MX" dirty="0">
                <a:solidFill>
                  <a:schemeClr val="bg1"/>
                </a:solidFill>
              </a:rPr>
              <a:t>no solo nos permite obtener los </a:t>
            </a:r>
            <a:r>
              <a:rPr lang="es-MX" b="1" u="sng" dirty="0">
                <a:solidFill>
                  <a:schemeClr val="bg1"/>
                </a:solidFill>
              </a:rPr>
              <a:t>beneficios</a:t>
            </a:r>
            <a:r>
              <a:rPr lang="es-MX" b="1" dirty="0">
                <a:solidFill>
                  <a:schemeClr val="bg1"/>
                </a:solidFill>
              </a:rPr>
              <a:t> </a:t>
            </a:r>
            <a:r>
              <a:rPr lang="es-MX" dirty="0">
                <a:solidFill>
                  <a:schemeClr val="bg1"/>
                </a:solidFill>
              </a:rPr>
              <a:t>que otorga brindar un buen servicio al cliente, tales como la posibilidad de que el </a:t>
            </a:r>
            <a:r>
              <a:rPr lang="es-MX" b="1" u="sng" dirty="0">
                <a:solidFill>
                  <a:schemeClr val="bg1"/>
                </a:solidFill>
              </a:rPr>
              <a:t>cliente nos vuelva a visitar o que nos recomiende con otros consumidores</a:t>
            </a:r>
            <a:r>
              <a:rPr lang="es-MX" b="1" dirty="0">
                <a:solidFill>
                  <a:schemeClr val="bg1"/>
                </a:solidFill>
              </a:rPr>
              <a:t>, </a:t>
            </a:r>
            <a:r>
              <a:rPr lang="es-MX" dirty="0">
                <a:solidFill>
                  <a:schemeClr val="bg1"/>
                </a:solidFill>
              </a:rPr>
              <a:t>sino que también </a:t>
            </a:r>
            <a:r>
              <a:rPr lang="es-MX" b="1" u="sng" dirty="0">
                <a:solidFill>
                  <a:schemeClr val="bg1"/>
                </a:solidFill>
              </a:rPr>
              <a:t>nos otorga la posibilidad de mantenernos en contacto y alargar la relación con el cliente</a:t>
            </a:r>
            <a:r>
              <a:rPr lang="es-MX" b="1" dirty="0">
                <a:solidFill>
                  <a:schemeClr val="bg1"/>
                </a:solidFill>
              </a:rPr>
              <a:t> </a:t>
            </a:r>
            <a:r>
              <a:rPr lang="es-MX" dirty="0">
                <a:solidFill>
                  <a:schemeClr val="bg1"/>
                </a:solidFill>
              </a:rPr>
              <a:t>y así, por ejemplo, obtener su retroalimentación o hacerle saber de nuestros nuevos productos o promociones que podrían ser de su interés</a:t>
            </a:r>
            <a:r>
              <a:rPr lang="es-MX" b="1" dirty="0">
                <a:solidFill>
                  <a:schemeClr val="bg1"/>
                </a:solidFill>
              </a:rPr>
              <a:t>.</a:t>
            </a:r>
          </a:p>
          <a:p>
            <a:pPr algn="ctr"/>
            <a:endParaRPr lang="es-MX" sz="2800" b="1" dirty="0">
              <a:solidFill>
                <a:schemeClr val="bg1">
                  <a:lumMod val="95000"/>
                </a:schemeClr>
              </a:solidFill>
            </a:endParaRPr>
          </a:p>
          <a:p>
            <a:pPr algn="just"/>
            <a:endParaRPr lang="es-MX" dirty="0">
              <a:solidFill>
                <a:schemeClr val="bg1">
                  <a:lumMod val="95000"/>
                </a:schemeClr>
              </a:solidFill>
            </a:endParaRPr>
          </a:p>
        </p:txBody>
      </p:sp>
      <p:pic>
        <p:nvPicPr>
          <p:cNvPr id="9218" name="Picture 2" descr="Resultado de imagen de servicio post v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541" y="605731"/>
            <a:ext cx="2816514" cy="18798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de servicio post ve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073" y="4042671"/>
            <a:ext cx="2922982" cy="158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47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circle(in)">
                                      <p:cBhvr>
                                        <p:cTn id="15" dur="20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circle(in)">
                                      <p:cBhvr>
                                        <p:cTn id="20" dur="20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wipe(down)">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Effect transition="in" filter="circle(in)">
                                      <p:cBhvr>
                                        <p:cTn id="30" dur="2000"/>
                                        <p:tgtEl>
                                          <p:spTgt spid="921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animEffect transition="in" filter="circle(in)">
                                      <p:cBhvr>
                                        <p:cTn id="35"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5939</TotalTime>
  <Words>1173</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Arial Narrow</vt:lpstr>
      <vt:lpstr>Calibri</vt:lpstr>
      <vt:lpstr>Century Gothic</vt:lpstr>
      <vt:lpstr>Open Sans</vt:lpstr>
      <vt:lpstr>Times New Roman</vt:lpstr>
      <vt:lpstr>Wingdings 3</vt:lpstr>
      <vt:lpstr>Sala de reuniones Ion</vt:lpstr>
      <vt:lpstr>Atencion a Clientes</vt:lpstr>
      <vt:lpstr> </vt:lpstr>
      <vt:lpstr> </vt:lpstr>
      <vt:lpstr> </vt:lpstr>
      <vt:lpstr>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Atencion a Clientes</dc:title>
  <dc:creator>Usuario de Windows</dc:creator>
  <cp:lastModifiedBy>Usuario de Windows</cp:lastModifiedBy>
  <cp:revision>19</cp:revision>
  <dcterms:created xsi:type="dcterms:W3CDTF">2020-03-11T20:01:56Z</dcterms:created>
  <dcterms:modified xsi:type="dcterms:W3CDTF">2020-03-15T23:01:54Z</dcterms:modified>
</cp:coreProperties>
</file>