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22"/>
    <p:restoredTop sz="94673"/>
  </p:normalViewPr>
  <p:slideViewPr>
    <p:cSldViewPr snapToGrid="0" snapToObjects="1">
      <p:cViewPr varScale="1">
        <p:scale>
          <a:sx n="95" d="100"/>
          <a:sy n="95" d="100"/>
        </p:scale>
        <p:origin x="184" y="4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16CABA-7415-9B4B-8FC7-15F09343715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47C3419E-C458-6D4B-A422-0063C2A125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5620FDD7-828F-6B47-BE22-9E3356BAEF3E}"/>
              </a:ext>
            </a:extLst>
          </p:cNvPr>
          <p:cNvSpPr>
            <a:spLocks noGrp="1"/>
          </p:cNvSpPr>
          <p:nvPr>
            <p:ph type="dt" sz="half" idx="10"/>
          </p:nvPr>
        </p:nvSpPr>
        <p:spPr/>
        <p:txBody>
          <a:bodyPr/>
          <a:lstStyle/>
          <a:p>
            <a:fld id="{78FBF5C2-E3F0-D342-AAA3-F861717C15BB}" type="datetimeFigureOut">
              <a:rPr lang="es-CL" smtClean="0"/>
              <a:t>01-04-20</a:t>
            </a:fld>
            <a:endParaRPr lang="es-CL"/>
          </a:p>
        </p:txBody>
      </p:sp>
      <p:sp>
        <p:nvSpPr>
          <p:cNvPr id="5" name="Marcador de pie de página 4">
            <a:extLst>
              <a:ext uri="{FF2B5EF4-FFF2-40B4-BE49-F238E27FC236}">
                <a16:creationId xmlns:a16="http://schemas.microsoft.com/office/drawing/2014/main" id="{9B6AC676-06A2-5B49-BCFB-A3842BCAB06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EBEA422-CDFF-CC40-A804-990F269D8591}"/>
              </a:ext>
            </a:extLst>
          </p:cNvPr>
          <p:cNvSpPr>
            <a:spLocks noGrp="1"/>
          </p:cNvSpPr>
          <p:nvPr>
            <p:ph type="sldNum" sz="quarter" idx="12"/>
          </p:nvPr>
        </p:nvSpPr>
        <p:spPr/>
        <p:txBody>
          <a:bodyPr/>
          <a:lstStyle/>
          <a:p>
            <a:fld id="{F2F6F89D-1DD7-1D48-A9D0-9871FE6D5589}" type="slidenum">
              <a:rPr lang="es-CL" smtClean="0"/>
              <a:t>‹Nº›</a:t>
            </a:fld>
            <a:endParaRPr lang="es-CL"/>
          </a:p>
        </p:txBody>
      </p:sp>
    </p:spTree>
    <p:extLst>
      <p:ext uri="{BB962C8B-B14F-4D97-AF65-F5344CB8AC3E}">
        <p14:creationId xmlns:p14="http://schemas.microsoft.com/office/powerpoint/2010/main" val="4143558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74516B-1F45-B743-AE3A-A8D1FAD4903B}"/>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690D6E8C-2404-C74C-ABC4-DFDC6234F837}"/>
              </a:ext>
            </a:extLst>
          </p:cNvPr>
          <p:cNvSpPr>
            <a:spLocks noGrp="1"/>
          </p:cNvSpPr>
          <p:nvPr>
            <p:ph type="body" orient="vert" idx="1"/>
          </p:nvPr>
        </p:nvSpPr>
        <p:spPr/>
        <p:txBody>
          <a:bodyPr vert="eaVert"/>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E5F43045-602C-5D4E-BA68-1711798E8E98}"/>
              </a:ext>
            </a:extLst>
          </p:cNvPr>
          <p:cNvSpPr>
            <a:spLocks noGrp="1"/>
          </p:cNvSpPr>
          <p:nvPr>
            <p:ph type="dt" sz="half" idx="10"/>
          </p:nvPr>
        </p:nvSpPr>
        <p:spPr/>
        <p:txBody>
          <a:bodyPr/>
          <a:lstStyle/>
          <a:p>
            <a:fld id="{78FBF5C2-E3F0-D342-AAA3-F861717C15BB}" type="datetimeFigureOut">
              <a:rPr lang="es-CL" smtClean="0"/>
              <a:t>01-04-20</a:t>
            </a:fld>
            <a:endParaRPr lang="es-CL"/>
          </a:p>
        </p:txBody>
      </p:sp>
      <p:sp>
        <p:nvSpPr>
          <p:cNvPr id="5" name="Marcador de pie de página 4">
            <a:extLst>
              <a:ext uri="{FF2B5EF4-FFF2-40B4-BE49-F238E27FC236}">
                <a16:creationId xmlns:a16="http://schemas.microsoft.com/office/drawing/2014/main" id="{6E355827-8834-8647-ACDB-674F5FD355D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B65EDCE6-6D31-124B-BB66-93F344A54E78}"/>
              </a:ext>
            </a:extLst>
          </p:cNvPr>
          <p:cNvSpPr>
            <a:spLocks noGrp="1"/>
          </p:cNvSpPr>
          <p:nvPr>
            <p:ph type="sldNum" sz="quarter" idx="12"/>
          </p:nvPr>
        </p:nvSpPr>
        <p:spPr/>
        <p:txBody>
          <a:bodyPr/>
          <a:lstStyle/>
          <a:p>
            <a:fld id="{F2F6F89D-1DD7-1D48-A9D0-9871FE6D5589}" type="slidenum">
              <a:rPr lang="es-CL" smtClean="0"/>
              <a:t>‹Nº›</a:t>
            </a:fld>
            <a:endParaRPr lang="es-CL"/>
          </a:p>
        </p:txBody>
      </p:sp>
    </p:spTree>
    <p:extLst>
      <p:ext uri="{BB962C8B-B14F-4D97-AF65-F5344CB8AC3E}">
        <p14:creationId xmlns:p14="http://schemas.microsoft.com/office/powerpoint/2010/main" val="865697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620E4EE-651E-6D4D-8017-8490CF8DEDF7}"/>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5B06AEF1-C8ED-FA42-A31B-33B74081B9C2}"/>
              </a:ext>
            </a:extLst>
          </p:cNvPr>
          <p:cNvSpPr>
            <a:spLocks noGrp="1"/>
          </p:cNvSpPr>
          <p:nvPr>
            <p:ph type="body" orient="vert" idx="1"/>
          </p:nvPr>
        </p:nvSpPr>
        <p:spPr>
          <a:xfrm>
            <a:off x="838200" y="365125"/>
            <a:ext cx="7734300" cy="5811838"/>
          </a:xfrm>
        </p:spPr>
        <p:txBody>
          <a:bodyPr vert="eaVert"/>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ECEF478F-AE02-4A4E-BF19-8EF5F5B2FDB7}"/>
              </a:ext>
            </a:extLst>
          </p:cNvPr>
          <p:cNvSpPr>
            <a:spLocks noGrp="1"/>
          </p:cNvSpPr>
          <p:nvPr>
            <p:ph type="dt" sz="half" idx="10"/>
          </p:nvPr>
        </p:nvSpPr>
        <p:spPr/>
        <p:txBody>
          <a:bodyPr/>
          <a:lstStyle/>
          <a:p>
            <a:fld id="{78FBF5C2-E3F0-D342-AAA3-F861717C15BB}" type="datetimeFigureOut">
              <a:rPr lang="es-CL" smtClean="0"/>
              <a:t>01-04-20</a:t>
            </a:fld>
            <a:endParaRPr lang="es-CL"/>
          </a:p>
        </p:txBody>
      </p:sp>
      <p:sp>
        <p:nvSpPr>
          <p:cNvPr id="5" name="Marcador de pie de página 4">
            <a:extLst>
              <a:ext uri="{FF2B5EF4-FFF2-40B4-BE49-F238E27FC236}">
                <a16:creationId xmlns:a16="http://schemas.microsoft.com/office/drawing/2014/main" id="{C57E464B-CF87-154C-97D8-D4E2F885910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60654A2-FAE1-CA40-9FFA-687CBFBDF171}"/>
              </a:ext>
            </a:extLst>
          </p:cNvPr>
          <p:cNvSpPr>
            <a:spLocks noGrp="1"/>
          </p:cNvSpPr>
          <p:nvPr>
            <p:ph type="sldNum" sz="quarter" idx="12"/>
          </p:nvPr>
        </p:nvSpPr>
        <p:spPr/>
        <p:txBody>
          <a:bodyPr/>
          <a:lstStyle/>
          <a:p>
            <a:fld id="{F2F6F89D-1DD7-1D48-A9D0-9871FE6D5589}" type="slidenum">
              <a:rPr lang="es-CL" smtClean="0"/>
              <a:t>‹Nº›</a:t>
            </a:fld>
            <a:endParaRPr lang="es-CL"/>
          </a:p>
        </p:txBody>
      </p:sp>
    </p:spTree>
    <p:extLst>
      <p:ext uri="{BB962C8B-B14F-4D97-AF65-F5344CB8AC3E}">
        <p14:creationId xmlns:p14="http://schemas.microsoft.com/office/powerpoint/2010/main" val="2377960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95C87D-8D66-8F40-AC62-1D5D920301F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F0D17D36-4346-0344-8CFF-896B780E9A6C}"/>
              </a:ext>
            </a:extLst>
          </p:cNvPr>
          <p:cNvSpPr>
            <a:spLocks noGrp="1"/>
          </p:cNvSpPr>
          <p:nvPr>
            <p:ph idx="1"/>
          </p:nvPr>
        </p:nvSpPr>
        <p:spPr/>
        <p:txBody>
          <a:bodyPr/>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AF831664-71DD-BD45-850B-C652367FA0FA}"/>
              </a:ext>
            </a:extLst>
          </p:cNvPr>
          <p:cNvSpPr>
            <a:spLocks noGrp="1"/>
          </p:cNvSpPr>
          <p:nvPr>
            <p:ph type="dt" sz="half" idx="10"/>
          </p:nvPr>
        </p:nvSpPr>
        <p:spPr/>
        <p:txBody>
          <a:bodyPr/>
          <a:lstStyle/>
          <a:p>
            <a:fld id="{78FBF5C2-E3F0-D342-AAA3-F861717C15BB}" type="datetimeFigureOut">
              <a:rPr lang="es-CL" smtClean="0"/>
              <a:t>01-04-20</a:t>
            </a:fld>
            <a:endParaRPr lang="es-CL"/>
          </a:p>
        </p:txBody>
      </p:sp>
      <p:sp>
        <p:nvSpPr>
          <p:cNvPr id="5" name="Marcador de pie de página 4">
            <a:extLst>
              <a:ext uri="{FF2B5EF4-FFF2-40B4-BE49-F238E27FC236}">
                <a16:creationId xmlns:a16="http://schemas.microsoft.com/office/drawing/2014/main" id="{62EC8DB4-0E00-4148-B64F-1611283B65C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B235ED4A-8965-864F-AE4C-ED3381AB1856}"/>
              </a:ext>
            </a:extLst>
          </p:cNvPr>
          <p:cNvSpPr>
            <a:spLocks noGrp="1"/>
          </p:cNvSpPr>
          <p:nvPr>
            <p:ph type="sldNum" sz="quarter" idx="12"/>
          </p:nvPr>
        </p:nvSpPr>
        <p:spPr/>
        <p:txBody>
          <a:bodyPr/>
          <a:lstStyle/>
          <a:p>
            <a:fld id="{F2F6F89D-1DD7-1D48-A9D0-9871FE6D5589}" type="slidenum">
              <a:rPr lang="es-CL" smtClean="0"/>
              <a:t>‹Nº›</a:t>
            </a:fld>
            <a:endParaRPr lang="es-CL"/>
          </a:p>
        </p:txBody>
      </p:sp>
    </p:spTree>
    <p:extLst>
      <p:ext uri="{BB962C8B-B14F-4D97-AF65-F5344CB8AC3E}">
        <p14:creationId xmlns:p14="http://schemas.microsoft.com/office/powerpoint/2010/main" val="532937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F2AB93-468C-DE44-9BFE-A082DA2E0C6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AB3D1B0B-2FE0-8044-ADBB-CC174A9FDE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32C95043-A11B-4840-9D0E-4456454C20B2}"/>
              </a:ext>
            </a:extLst>
          </p:cNvPr>
          <p:cNvSpPr>
            <a:spLocks noGrp="1"/>
          </p:cNvSpPr>
          <p:nvPr>
            <p:ph type="dt" sz="half" idx="10"/>
          </p:nvPr>
        </p:nvSpPr>
        <p:spPr/>
        <p:txBody>
          <a:bodyPr/>
          <a:lstStyle/>
          <a:p>
            <a:fld id="{78FBF5C2-E3F0-D342-AAA3-F861717C15BB}" type="datetimeFigureOut">
              <a:rPr lang="es-CL" smtClean="0"/>
              <a:t>01-04-20</a:t>
            </a:fld>
            <a:endParaRPr lang="es-CL"/>
          </a:p>
        </p:txBody>
      </p:sp>
      <p:sp>
        <p:nvSpPr>
          <p:cNvPr id="5" name="Marcador de pie de página 4">
            <a:extLst>
              <a:ext uri="{FF2B5EF4-FFF2-40B4-BE49-F238E27FC236}">
                <a16:creationId xmlns:a16="http://schemas.microsoft.com/office/drawing/2014/main" id="{C6C358D6-B091-C144-9211-785DF9F99901}"/>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F9270239-67EE-C24B-A360-7AEEB04F6D4F}"/>
              </a:ext>
            </a:extLst>
          </p:cNvPr>
          <p:cNvSpPr>
            <a:spLocks noGrp="1"/>
          </p:cNvSpPr>
          <p:nvPr>
            <p:ph type="sldNum" sz="quarter" idx="12"/>
          </p:nvPr>
        </p:nvSpPr>
        <p:spPr/>
        <p:txBody>
          <a:bodyPr/>
          <a:lstStyle/>
          <a:p>
            <a:fld id="{F2F6F89D-1DD7-1D48-A9D0-9871FE6D5589}" type="slidenum">
              <a:rPr lang="es-CL" smtClean="0"/>
              <a:t>‹Nº›</a:t>
            </a:fld>
            <a:endParaRPr lang="es-CL"/>
          </a:p>
        </p:txBody>
      </p:sp>
    </p:spTree>
    <p:extLst>
      <p:ext uri="{BB962C8B-B14F-4D97-AF65-F5344CB8AC3E}">
        <p14:creationId xmlns:p14="http://schemas.microsoft.com/office/powerpoint/2010/main" val="4103489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561280-4DA1-7641-9B1D-7F971178D8A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A905ED28-EF3D-704E-979F-870C1B4FD464}"/>
              </a:ext>
            </a:extLst>
          </p:cNvPr>
          <p:cNvSpPr>
            <a:spLocks noGrp="1"/>
          </p:cNvSpPr>
          <p:nvPr>
            <p:ph sz="half" idx="1"/>
          </p:nvPr>
        </p:nvSpPr>
        <p:spPr>
          <a:xfrm>
            <a:off x="838200" y="1825625"/>
            <a:ext cx="5181600" cy="4351338"/>
          </a:xfrm>
        </p:spPr>
        <p:txBody>
          <a:bodyPr/>
          <a:lstStyle/>
          <a:p>
            <a:r>
              <a:rPr lang="es-ES"/>
              <a:t>Editar los estilos de texto del patrón
Segundo nivel
Tercer nivel
Cuarto nivel
Quinto nivel</a:t>
            </a:r>
            <a:endParaRPr lang="es-CL"/>
          </a:p>
        </p:txBody>
      </p:sp>
      <p:sp>
        <p:nvSpPr>
          <p:cNvPr id="4" name="Marcador de contenido 3">
            <a:extLst>
              <a:ext uri="{FF2B5EF4-FFF2-40B4-BE49-F238E27FC236}">
                <a16:creationId xmlns:a16="http://schemas.microsoft.com/office/drawing/2014/main" id="{5AEAB023-9182-CD4F-B857-183C250CB93A}"/>
              </a:ext>
            </a:extLst>
          </p:cNvPr>
          <p:cNvSpPr>
            <a:spLocks noGrp="1"/>
          </p:cNvSpPr>
          <p:nvPr>
            <p:ph sz="half" idx="2"/>
          </p:nvPr>
        </p:nvSpPr>
        <p:spPr>
          <a:xfrm>
            <a:off x="6172200" y="1825625"/>
            <a:ext cx="5181600" cy="4351338"/>
          </a:xfrm>
        </p:spPr>
        <p:txBody>
          <a:bodyPr/>
          <a:lstStyle/>
          <a:p>
            <a:r>
              <a:rPr lang="es-ES"/>
              <a:t>Editar los estilos de texto del patrón
Segundo nivel
Tercer nivel
Cuarto nivel
Quinto nivel</a:t>
            </a:r>
            <a:endParaRPr lang="es-CL"/>
          </a:p>
        </p:txBody>
      </p:sp>
      <p:sp>
        <p:nvSpPr>
          <p:cNvPr id="5" name="Marcador de fecha 4">
            <a:extLst>
              <a:ext uri="{FF2B5EF4-FFF2-40B4-BE49-F238E27FC236}">
                <a16:creationId xmlns:a16="http://schemas.microsoft.com/office/drawing/2014/main" id="{296A97B7-DF82-A847-AEAC-6F29F72D42F8}"/>
              </a:ext>
            </a:extLst>
          </p:cNvPr>
          <p:cNvSpPr>
            <a:spLocks noGrp="1"/>
          </p:cNvSpPr>
          <p:nvPr>
            <p:ph type="dt" sz="half" idx="10"/>
          </p:nvPr>
        </p:nvSpPr>
        <p:spPr/>
        <p:txBody>
          <a:bodyPr/>
          <a:lstStyle/>
          <a:p>
            <a:fld id="{78FBF5C2-E3F0-D342-AAA3-F861717C15BB}" type="datetimeFigureOut">
              <a:rPr lang="es-CL" smtClean="0"/>
              <a:t>01-04-20</a:t>
            </a:fld>
            <a:endParaRPr lang="es-CL"/>
          </a:p>
        </p:txBody>
      </p:sp>
      <p:sp>
        <p:nvSpPr>
          <p:cNvPr id="6" name="Marcador de pie de página 5">
            <a:extLst>
              <a:ext uri="{FF2B5EF4-FFF2-40B4-BE49-F238E27FC236}">
                <a16:creationId xmlns:a16="http://schemas.microsoft.com/office/drawing/2014/main" id="{AD91F0EE-1B67-F94C-B8A7-EED000855DA7}"/>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8EDD10D9-0834-AA45-916A-0D89CAD46CDC}"/>
              </a:ext>
            </a:extLst>
          </p:cNvPr>
          <p:cNvSpPr>
            <a:spLocks noGrp="1"/>
          </p:cNvSpPr>
          <p:nvPr>
            <p:ph type="sldNum" sz="quarter" idx="12"/>
          </p:nvPr>
        </p:nvSpPr>
        <p:spPr/>
        <p:txBody>
          <a:bodyPr/>
          <a:lstStyle/>
          <a:p>
            <a:fld id="{F2F6F89D-1DD7-1D48-A9D0-9871FE6D5589}" type="slidenum">
              <a:rPr lang="es-CL" smtClean="0"/>
              <a:t>‹Nº›</a:t>
            </a:fld>
            <a:endParaRPr lang="es-CL"/>
          </a:p>
        </p:txBody>
      </p:sp>
    </p:spTree>
    <p:extLst>
      <p:ext uri="{BB962C8B-B14F-4D97-AF65-F5344CB8AC3E}">
        <p14:creationId xmlns:p14="http://schemas.microsoft.com/office/powerpoint/2010/main" val="1847920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1A8735-7770-CE45-8F08-F02E41DAFEB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25EAF3CA-7864-2043-8D7A-2A5A21972F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CL"/>
          </a:p>
        </p:txBody>
      </p:sp>
      <p:sp>
        <p:nvSpPr>
          <p:cNvPr id="4" name="Marcador de contenido 3">
            <a:extLst>
              <a:ext uri="{FF2B5EF4-FFF2-40B4-BE49-F238E27FC236}">
                <a16:creationId xmlns:a16="http://schemas.microsoft.com/office/drawing/2014/main" id="{0693B645-16DE-F94B-8A3F-6514FA5D0C66}"/>
              </a:ext>
            </a:extLst>
          </p:cNvPr>
          <p:cNvSpPr>
            <a:spLocks noGrp="1"/>
          </p:cNvSpPr>
          <p:nvPr>
            <p:ph sz="half" idx="2"/>
          </p:nvPr>
        </p:nvSpPr>
        <p:spPr>
          <a:xfrm>
            <a:off x="839788" y="2505075"/>
            <a:ext cx="5157787" cy="3684588"/>
          </a:xfrm>
        </p:spPr>
        <p:txBody>
          <a:bodyPr/>
          <a:lstStyle/>
          <a:p>
            <a:r>
              <a:rPr lang="es-ES"/>
              <a:t>Editar los estilos de texto del patrón
Segundo nivel
Tercer nivel
Cuarto nivel
Quinto nivel</a:t>
            </a:r>
            <a:endParaRPr lang="es-CL"/>
          </a:p>
        </p:txBody>
      </p:sp>
      <p:sp>
        <p:nvSpPr>
          <p:cNvPr id="5" name="Marcador de texto 4">
            <a:extLst>
              <a:ext uri="{FF2B5EF4-FFF2-40B4-BE49-F238E27FC236}">
                <a16:creationId xmlns:a16="http://schemas.microsoft.com/office/drawing/2014/main" id="{753B3F00-7D7A-7944-B0C7-0A8C216199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CL"/>
          </a:p>
        </p:txBody>
      </p:sp>
      <p:sp>
        <p:nvSpPr>
          <p:cNvPr id="6" name="Marcador de contenido 5">
            <a:extLst>
              <a:ext uri="{FF2B5EF4-FFF2-40B4-BE49-F238E27FC236}">
                <a16:creationId xmlns:a16="http://schemas.microsoft.com/office/drawing/2014/main" id="{9BD64ED7-8463-F442-8C8F-8BF9168C5BF0}"/>
              </a:ext>
            </a:extLst>
          </p:cNvPr>
          <p:cNvSpPr>
            <a:spLocks noGrp="1"/>
          </p:cNvSpPr>
          <p:nvPr>
            <p:ph sz="quarter" idx="4"/>
          </p:nvPr>
        </p:nvSpPr>
        <p:spPr>
          <a:xfrm>
            <a:off x="6172200" y="2505075"/>
            <a:ext cx="5183188" cy="3684588"/>
          </a:xfrm>
        </p:spPr>
        <p:txBody>
          <a:bodyPr/>
          <a:lstStyle/>
          <a:p>
            <a:r>
              <a:rPr lang="es-ES"/>
              <a:t>Editar los estilos de texto del patrón
Segundo nivel
Tercer nivel
Cuarto nivel
Quinto nivel</a:t>
            </a:r>
            <a:endParaRPr lang="es-CL"/>
          </a:p>
        </p:txBody>
      </p:sp>
      <p:sp>
        <p:nvSpPr>
          <p:cNvPr id="7" name="Marcador de fecha 6">
            <a:extLst>
              <a:ext uri="{FF2B5EF4-FFF2-40B4-BE49-F238E27FC236}">
                <a16:creationId xmlns:a16="http://schemas.microsoft.com/office/drawing/2014/main" id="{1224BA2E-4680-2C41-99C9-EA8A63E81B6C}"/>
              </a:ext>
            </a:extLst>
          </p:cNvPr>
          <p:cNvSpPr>
            <a:spLocks noGrp="1"/>
          </p:cNvSpPr>
          <p:nvPr>
            <p:ph type="dt" sz="half" idx="10"/>
          </p:nvPr>
        </p:nvSpPr>
        <p:spPr/>
        <p:txBody>
          <a:bodyPr/>
          <a:lstStyle/>
          <a:p>
            <a:fld id="{78FBF5C2-E3F0-D342-AAA3-F861717C15BB}" type="datetimeFigureOut">
              <a:rPr lang="es-CL" smtClean="0"/>
              <a:t>01-04-20</a:t>
            </a:fld>
            <a:endParaRPr lang="es-CL"/>
          </a:p>
        </p:txBody>
      </p:sp>
      <p:sp>
        <p:nvSpPr>
          <p:cNvPr id="8" name="Marcador de pie de página 7">
            <a:extLst>
              <a:ext uri="{FF2B5EF4-FFF2-40B4-BE49-F238E27FC236}">
                <a16:creationId xmlns:a16="http://schemas.microsoft.com/office/drawing/2014/main" id="{6CA9D9B6-5DCA-0849-A81C-271131D6233A}"/>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20CAB381-687B-4147-9D41-82A67EA45B03}"/>
              </a:ext>
            </a:extLst>
          </p:cNvPr>
          <p:cNvSpPr>
            <a:spLocks noGrp="1"/>
          </p:cNvSpPr>
          <p:nvPr>
            <p:ph type="sldNum" sz="quarter" idx="12"/>
          </p:nvPr>
        </p:nvSpPr>
        <p:spPr/>
        <p:txBody>
          <a:bodyPr/>
          <a:lstStyle/>
          <a:p>
            <a:fld id="{F2F6F89D-1DD7-1D48-A9D0-9871FE6D5589}" type="slidenum">
              <a:rPr lang="es-CL" smtClean="0"/>
              <a:t>‹Nº›</a:t>
            </a:fld>
            <a:endParaRPr lang="es-CL"/>
          </a:p>
        </p:txBody>
      </p:sp>
    </p:spTree>
    <p:extLst>
      <p:ext uri="{BB962C8B-B14F-4D97-AF65-F5344CB8AC3E}">
        <p14:creationId xmlns:p14="http://schemas.microsoft.com/office/powerpoint/2010/main" val="178346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0A2119-EB0C-E343-B6FC-C85992669E3D}"/>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7C8BCE4C-F3D7-B34B-BE65-17946513FF9F}"/>
              </a:ext>
            </a:extLst>
          </p:cNvPr>
          <p:cNvSpPr>
            <a:spLocks noGrp="1"/>
          </p:cNvSpPr>
          <p:nvPr>
            <p:ph type="dt" sz="half" idx="10"/>
          </p:nvPr>
        </p:nvSpPr>
        <p:spPr/>
        <p:txBody>
          <a:bodyPr/>
          <a:lstStyle/>
          <a:p>
            <a:fld id="{78FBF5C2-E3F0-D342-AAA3-F861717C15BB}" type="datetimeFigureOut">
              <a:rPr lang="es-CL" smtClean="0"/>
              <a:t>01-04-20</a:t>
            </a:fld>
            <a:endParaRPr lang="es-CL"/>
          </a:p>
        </p:txBody>
      </p:sp>
      <p:sp>
        <p:nvSpPr>
          <p:cNvPr id="4" name="Marcador de pie de página 3">
            <a:extLst>
              <a:ext uri="{FF2B5EF4-FFF2-40B4-BE49-F238E27FC236}">
                <a16:creationId xmlns:a16="http://schemas.microsoft.com/office/drawing/2014/main" id="{CFC16192-8601-6A4F-A00D-C4E56F2E52A6}"/>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78F0CAB5-1F13-C94D-9BF7-59B71D2F4A8C}"/>
              </a:ext>
            </a:extLst>
          </p:cNvPr>
          <p:cNvSpPr>
            <a:spLocks noGrp="1"/>
          </p:cNvSpPr>
          <p:nvPr>
            <p:ph type="sldNum" sz="quarter" idx="12"/>
          </p:nvPr>
        </p:nvSpPr>
        <p:spPr/>
        <p:txBody>
          <a:bodyPr/>
          <a:lstStyle/>
          <a:p>
            <a:fld id="{F2F6F89D-1DD7-1D48-A9D0-9871FE6D5589}" type="slidenum">
              <a:rPr lang="es-CL" smtClean="0"/>
              <a:t>‹Nº›</a:t>
            </a:fld>
            <a:endParaRPr lang="es-CL"/>
          </a:p>
        </p:txBody>
      </p:sp>
    </p:spTree>
    <p:extLst>
      <p:ext uri="{BB962C8B-B14F-4D97-AF65-F5344CB8AC3E}">
        <p14:creationId xmlns:p14="http://schemas.microsoft.com/office/powerpoint/2010/main" val="2659934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CE3EDFC-7F14-E64D-9B93-8F25535D558A}"/>
              </a:ext>
            </a:extLst>
          </p:cNvPr>
          <p:cNvSpPr>
            <a:spLocks noGrp="1"/>
          </p:cNvSpPr>
          <p:nvPr>
            <p:ph type="dt" sz="half" idx="10"/>
          </p:nvPr>
        </p:nvSpPr>
        <p:spPr/>
        <p:txBody>
          <a:bodyPr/>
          <a:lstStyle/>
          <a:p>
            <a:fld id="{78FBF5C2-E3F0-D342-AAA3-F861717C15BB}" type="datetimeFigureOut">
              <a:rPr lang="es-CL" smtClean="0"/>
              <a:t>01-04-20</a:t>
            </a:fld>
            <a:endParaRPr lang="es-CL"/>
          </a:p>
        </p:txBody>
      </p:sp>
      <p:sp>
        <p:nvSpPr>
          <p:cNvPr id="3" name="Marcador de pie de página 2">
            <a:extLst>
              <a:ext uri="{FF2B5EF4-FFF2-40B4-BE49-F238E27FC236}">
                <a16:creationId xmlns:a16="http://schemas.microsoft.com/office/drawing/2014/main" id="{8CEA3C57-AA2A-FF42-8910-FB9A83390950}"/>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00F7DED3-4A31-5840-8B9E-9A34CDC4FF23}"/>
              </a:ext>
            </a:extLst>
          </p:cNvPr>
          <p:cNvSpPr>
            <a:spLocks noGrp="1"/>
          </p:cNvSpPr>
          <p:nvPr>
            <p:ph type="sldNum" sz="quarter" idx="12"/>
          </p:nvPr>
        </p:nvSpPr>
        <p:spPr/>
        <p:txBody>
          <a:bodyPr/>
          <a:lstStyle/>
          <a:p>
            <a:fld id="{F2F6F89D-1DD7-1D48-A9D0-9871FE6D5589}" type="slidenum">
              <a:rPr lang="es-CL" smtClean="0"/>
              <a:t>‹Nº›</a:t>
            </a:fld>
            <a:endParaRPr lang="es-CL"/>
          </a:p>
        </p:txBody>
      </p:sp>
    </p:spTree>
    <p:extLst>
      <p:ext uri="{BB962C8B-B14F-4D97-AF65-F5344CB8AC3E}">
        <p14:creationId xmlns:p14="http://schemas.microsoft.com/office/powerpoint/2010/main" val="3575556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327A18-AD38-DB4C-9F09-37098B25F1D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1E0CAE6-CE26-A24F-9975-4D80A8D765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s-ES"/>
              <a:t>Editar los estilos de texto del patrón
Segundo nivel
Tercer nivel
Cuarto nivel
Quinto nivel</a:t>
            </a:r>
            <a:endParaRPr lang="es-CL"/>
          </a:p>
        </p:txBody>
      </p:sp>
      <p:sp>
        <p:nvSpPr>
          <p:cNvPr id="4" name="Marcador de texto 3">
            <a:extLst>
              <a:ext uri="{FF2B5EF4-FFF2-40B4-BE49-F238E27FC236}">
                <a16:creationId xmlns:a16="http://schemas.microsoft.com/office/drawing/2014/main" id="{9B124A9F-F125-4D4B-A127-360C141EC5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CL"/>
          </a:p>
        </p:txBody>
      </p:sp>
      <p:sp>
        <p:nvSpPr>
          <p:cNvPr id="5" name="Marcador de fecha 4">
            <a:extLst>
              <a:ext uri="{FF2B5EF4-FFF2-40B4-BE49-F238E27FC236}">
                <a16:creationId xmlns:a16="http://schemas.microsoft.com/office/drawing/2014/main" id="{842E1419-8D73-4145-B779-E4E719E214AE}"/>
              </a:ext>
            </a:extLst>
          </p:cNvPr>
          <p:cNvSpPr>
            <a:spLocks noGrp="1"/>
          </p:cNvSpPr>
          <p:nvPr>
            <p:ph type="dt" sz="half" idx="10"/>
          </p:nvPr>
        </p:nvSpPr>
        <p:spPr/>
        <p:txBody>
          <a:bodyPr/>
          <a:lstStyle/>
          <a:p>
            <a:fld id="{78FBF5C2-E3F0-D342-AAA3-F861717C15BB}" type="datetimeFigureOut">
              <a:rPr lang="es-CL" smtClean="0"/>
              <a:t>01-04-20</a:t>
            </a:fld>
            <a:endParaRPr lang="es-CL"/>
          </a:p>
        </p:txBody>
      </p:sp>
      <p:sp>
        <p:nvSpPr>
          <p:cNvPr id="6" name="Marcador de pie de página 5">
            <a:extLst>
              <a:ext uri="{FF2B5EF4-FFF2-40B4-BE49-F238E27FC236}">
                <a16:creationId xmlns:a16="http://schemas.microsoft.com/office/drawing/2014/main" id="{8A11CB12-1CA9-BF41-95D8-91922CB7CF58}"/>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3A8CC4D5-1BB2-B648-ADD6-5AE1FE85FDA3}"/>
              </a:ext>
            </a:extLst>
          </p:cNvPr>
          <p:cNvSpPr>
            <a:spLocks noGrp="1"/>
          </p:cNvSpPr>
          <p:nvPr>
            <p:ph type="sldNum" sz="quarter" idx="12"/>
          </p:nvPr>
        </p:nvSpPr>
        <p:spPr/>
        <p:txBody>
          <a:bodyPr/>
          <a:lstStyle/>
          <a:p>
            <a:fld id="{F2F6F89D-1DD7-1D48-A9D0-9871FE6D5589}" type="slidenum">
              <a:rPr lang="es-CL" smtClean="0"/>
              <a:t>‹Nº›</a:t>
            </a:fld>
            <a:endParaRPr lang="es-CL"/>
          </a:p>
        </p:txBody>
      </p:sp>
    </p:spTree>
    <p:extLst>
      <p:ext uri="{BB962C8B-B14F-4D97-AF65-F5344CB8AC3E}">
        <p14:creationId xmlns:p14="http://schemas.microsoft.com/office/powerpoint/2010/main" val="1996740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F32D0A-FB28-7F4E-AAB5-A56EB05BC39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7792694E-23B8-B242-B784-98C27D8340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795A082E-A7DD-AF41-8F78-368AF98830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CL"/>
          </a:p>
        </p:txBody>
      </p:sp>
      <p:sp>
        <p:nvSpPr>
          <p:cNvPr id="5" name="Marcador de fecha 4">
            <a:extLst>
              <a:ext uri="{FF2B5EF4-FFF2-40B4-BE49-F238E27FC236}">
                <a16:creationId xmlns:a16="http://schemas.microsoft.com/office/drawing/2014/main" id="{FA61343E-A2B8-224F-ACAF-0959A7D4A628}"/>
              </a:ext>
            </a:extLst>
          </p:cNvPr>
          <p:cNvSpPr>
            <a:spLocks noGrp="1"/>
          </p:cNvSpPr>
          <p:nvPr>
            <p:ph type="dt" sz="half" idx="10"/>
          </p:nvPr>
        </p:nvSpPr>
        <p:spPr/>
        <p:txBody>
          <a:bodyPr/>
          <a:lstStyle/>
          <a:p>
            <a:fld id="{78FBF5C2-E3F0-D342-AAA3-F861717C15BB}" type="datetimeFigureOut">
              <a:rPr lang="es-CL" smtClean="0"/>
              <a:t>01-04-20</a:t>
            </a:fld>
            <a:endParaRPr lang="es-CL"/>
          </a:p>
        </p:txBody>
      </p:sp>
      <p:sp>
        <p:nvSpPr>
          <p:cNvPr id="6" name="Marcador de pie de página 5">
            <a:extLst>
              <a:ext uri="{FF2B5EF4-FFF2-40B4-BE49-F238E27FC236}">
                <a16:creationId xmlns:a16="http://schemas.microsoft.com/office/drawing/2014/main" id="{67A002C1-9E4D-AA42-84BA-CE2A39DBF8A6}"/>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A193595D-A38F-4443-9FBA-B1EAE6538E40}"/>
              </a:ext>
            </a:extLst>
          </p:cNvPr>
          <p:cNvSpPr>
            <a:spLocks noGrp="1"/>
          </p:cNvSpPr>
          <p:nvPr>
            <p:ph type="sldNum" sz="quarter" idx="12"/>
          </p:nvPr>
        </p:nvSpPr>
        <p:spPr/>
        <p:txBody>
          <a:bodyPr/>
          <a:lstStyle/>
          <a:p>
            <a:fld id="{F2F6F89D-1DD7-1D48-A9D0-9871FE6D5589}" type="slidenum">
              <a:rPr lang="es-CL" smtClean="0"/>
              <a:t>‹Nº›</a:t>
            </a:fld>
            <a:endParaRPr lang="es-CL"/>
          </a:p>
        </p:txBody>
      </p:sp>
    </p:spTree>
    <p:extLst>
      <p:ext uri="{BB962C8B-B14F-4D97-AF65-F5344CB8AC3E}">
        <p14:creationId xmlns:p14="http://schemas.microsoft.com/office/powerpoint/2010/main" val="376345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643527B-147B-E540-B93C-649B6657AC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0EFD2F64-E7E7-2B4C-A6FC-E2ACA82FE5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6B1B5CA0-B717-6B49-BDA7-992EB4E6D2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FBF5C2-E3F0-D342-AAA3-F861717C15BB}" type="datetimeFigureOut">
              <a:rPr lang="es-CL" smtClean="0"/>
              <a:t>01-04-20</a:t>
            </a:fld>
            <a:endParaRPr lang="es-CL"/>
          </a:p>
        </p:txBody>
      </p:sp>
      <p:sp>
        <p:nvSpPr>
          <p:cNvPr id="5" name="Marcador de pie de página 4">
            <a:extLst>
              <a:ext uri="{FF2B5EF4-FFF2-40B4-BE49-F238E27FC236}">
                <a16:creationId xmlns:a16="http://schemas.microsoft.com/office/drawing/2014/main" id="{684D9EDD-5B13-144F-87F3-2A9C13D796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DA9700CC-CDF4-F040-9682-BCB8625D82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F6F89D-1DD7-1D48-A9D0-9871FE6D5589}" type="slidenum">
              <a:rPr lang="es-CL" smtClean="0"/>
              <a:t>‹Nº›</a:t>
            </a:fld>
            <a:endParaRPr lang="es-CL"/>
          </a:p>
        </p:txBody>
      </p:sp>
    </p:spTree>
    <p:extLst>
      <p:ext uri="{BB962C8B-B14F-4D97-AF65-F5344CB8AC3E}">
        <p14:creationId xmlns:p14="http://schemas.microsoft.com/office/powerpoint/2010/main" val="2071606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88EDA8-E324-414C-9024-6289E6A9747E}"/>
              </a:ext>
            </a:extLst>
          </p:cNvPr>
          <p:cNvSpPr>
            <a:spLocks noGrp="1"/>
          </p:cNvSpPr>
          <p:nvPr>
            <p:ph type="ctrTitle"/>
          </p:nvPr>
        </p:nvSpPr>
        <p:spPr/>
        <p:txBody>
          <a:bodyPr/>
          <a:lstStyle/>
          <a:p>
            <a:r>
              <a:rPr lang="es-CL" dirty="0"/>
              <a:t>Contabilización de Operaciones Comerciales</a:t>
            </a:r>
          </a:p>
        </p:txBody>
      </p:sp>
      <p:sp>
        <p:nvSpPr>
          <p:cNvPr id="3" name="Subtítulo 2">
            <a:extLst>
              <a:ext uri="{FF2B5EF4-FFF2-40B4-BE49-F238E27FC236}">
                <a16:creationId xmlns:a16="http://schemas.microsoft.com/office/drawing/2014/main" id="{D1FEC2A1-7879-EB4B-9E87-11E939DDFC28}"/>
              </a:ext>
            </a:extLst>
          </p:cNvPr>
          <p:cNvSpPr>
            <a:spLocks noGrp="1"/>
          </p:cNvSpPr>
          <p:nvPr>
            <p:ph type="subTitle" idx="1"/>
          </p:nvPr>
        </p:nvSpPr>
        <p:spPr/>
        <p:txBody>
          <a:bodyPr/>
          <a:lstStyle/>
          <a:p>
            <a:endParaRPr lang="es-CL" dirty="0"/>
          </a:p>
          <a:p>
            <a:r>
              <a:rPr lang="es-CL" dirty="0"/>
              <a:t>San Fernando College  Anexo</a:t>
            </a:r>
          </a:p>
          <a:p>
            <a:r>
              <a:rPr lang="es-CL" dirty="0"/>
              <a:t>Profesor: Daniel Almuna San Martin</a:t>
            </a:r>
          </a:p>
          <a:p>
            <a:endParaRPr lang="es-CL" dirty="0"/>
          </a:p>
        </p:txBody>
      </p:sp>
      <p:pic>
        <p:nvPicPr>
          <p:cNvPr id="4" name="Imagen 3" descr="C:\Users\utp2\Desktop\insignia.png">
            <a:extLst>
              <a:ext uri="{FF2B5EF4-FFF2-40B4-BE49-F238E27FC236}">
                <a16:creationId xmlns:a16="http://schemas.microsoft.com/office/drawing/2014/main" id="{24E5555F-4181-6348-9EA1-C5092ACFE2A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1009" y="457892"/>
            <a:ext cx="1245982" cy="1810705"/>
          </a:xfrm>
          <a:prstGeom prst="rect">
            <a:avLst/>
          </a:prstGeom>
          <a:noFill/>
          <a:ln>
            <a:noFill/>
          </a:ln>
        </p:spPr>
      </p:pic>
    </p:spTree>
    <p:extLst>
      <p:ext uri="{BB962C8B-B14F-4D97-AF65-F5344CB8AC3E}">
        <p14:creationId xmlns:p14="http://schemas.microsoft.com/office/powerpoint/2010/main" val="3497882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10D858-73B5-574C-887E-9473E841A8DA}"/>
              </a:ext>
            </a:extLst>
          </p:cNvPr>
          <p:cNvSpPr>
            <a:spLocks noGrp="1"/>
          </p:cNvSpPr>
          <p:nvPr>
            <p:ph type="title"/>
          </p:nvPr>
        </p:nvSpPr>
        <p:spPr>
          <a:xfrm>
            <a:off x="838200" y="365126"/>
            <a:ext cx="10515600" cy="715530"/>
          </a:xfrm>
        </p:spPr>
        <p:txBody>
          <a:bodyPr/>
          <a:lstStyle/>
          <a:p>
            <a:r>
              <a:rPr lang="es-CL" dirty="0"/>
              <a:t>RECORDAR:</a:t>
            </a:r>
          </a:p>
        </p:txBody>
      </p:sp>
      <p:sp>
        <p:nvSpPr>
          <p:cNvPr id="3" name="Marcador de contenido 2">
            <a:extLst>
              <a:ext uri="{FF2B5EF4-FFF2-40B4-BE49-F238E27FC236}">
                <a16:creationId xmlns:a16="http://schemas.microsoft.com/office/drawing/2014/main" id="{611A53DE-4B46-F049-8E11-A12B8AE3D05B}"/>
              </a:ext>
            </a:extLst>
          </p:cNvPr>
          <p:cNvSpPr>
            <a:spLocks noGrp="1"/>
          </p:cNvSpPr>
          <p:nvPr>
            <p:ph idx="1"/>
          </p:nvPr>
        </p:nvSpPr>
        <p:spPr>
          <a:xfrm>
            <a:off x="838200" y="1080656"/>
            <a:ext cx="10515600" cy="5234852"/>
          </a:xfrm>
        </p:spPr>
        <p:txBody>
          <a:bodyPr>
            <a:normAutofit lnSpcReduction="10000"/>
          </a:bodyPr>
          <a:lstStyle/>
          <a:p>
            <a:pPr algn="just"/>
            <a:r>
              <a:rPr lang="es-CL" dirty="0"/>
              <a:t>El capital aumenta con las utilidades y disminuye con las perdidas.</a:t>
            </a:r>
          </a:p>
          <a:p>
            <a:pPr algn="just"/>
            <a:r>
              <a:rPr lang="es-CL" dirty="0"/>
              <a:t>Como el capital NO puede variar, se utilizan dos tipos de cuentas:</a:t>
            </a:r>
          </a:p>
          <a:p>
            <a:pPr algn="just"/>
            <a:r>
              <a:rPr lang="es-CL" dirty="0"/>
              <a:t>A) De Perdidas.</a:t>
            </a:r>
          </a:p>
          <a:p>
            <a:pPr algn="just"/>
            <a:r>
              <a:rPr lang="es-CL" dirty="0"/>
              <a:t>B) De Ganancias.</a:t>
            </a:r>
          </a:p>
          <a:p>
            <a:pPr algn="just"/>
            <a:endParaRPr lang="es-CL" dirty="0"/>
          </a:p>
          <a:p>
            <a:pPr algn="just"/>
            <a:r>
              <a:rPr lang="es-CL" dirty="0"/>
              <a:t>Para iniciar el estudio de la contabilidad, debemos tener presente 3 conceptos que son: El Activo, El Pasivo y El Capital.</a:t>
            </a:r>
          </a:p>
          <a:p>
            <a:pPr algn="just"/>
            <a:r>
              <a:rPr lang="es-CL" dirty="0"/>
              <a:t>1.- </a:t>
            </a:r>
            <a:r>
              <a:rPr lang="es-CL" b="1" u="sng" dirty="0">
                <a:solidFill>
                  <a:srgbClr val="FF0000"/>
                </a:solidFill>
              </a:rPr>
              <a:t>El Activo</a:t>
            </a:r>
            <a:r>
              <a:rPr lang="es-CL" dirty="0"/>
              <a:t>: Son todos los recursos financieros y materiales de la empresa, que se pueden cualificar y cuantificar. Ejemplo: Dinero en Caja, Dinero en Banco, maquinarias, edificios, terreros, animales, arboles, construcciones, instalaciones, etc (Todo lo que es de la empresa)</a:t>
            </a:r>
          </a:p>
        </p:txBody>
      </p:sp>
    </p:spTree>
    <p:extLst>
      <p:ext uri="{BB962C8B-B14F-4D97-AF65-F5344CB8AC3E}">
        <p14:creationId xmlns:p14="http://schemas.microsoft.com/office/powerpoint/2010/main" val="3933376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B4B0B47-FF7F-4047-8463-D7043404FC34}"/>
              </a:ext>
            </a:extLst>
          </p:cNvPr>
          <p:cNvSpPr>
            <a:spLocks noGrp="1"/>
          </p:cNvSpPr>
          <p:nvPr>
            <p:ph idx="1"/>
          </p:nvPr>
        </p:nvSpPr>
        <p:spPr>
          <a:xfrm>
            <a:off x="838200" y="526473"/>
            <a:ext cx="10515600" cy="5969330"/>
          </a:xfrm>
        </p:spPr>
        <p:txBody>
          <a:bodyPr>
            <a:normAutofit fontScale="92500"/>
          </a:bodyPr>
          <a:lstStyle/>
          <a:p>
            <a:pPr algn="just"/>
            <a:r>
              <a:rPr lang="es-CL" dirty="0"/>
              <a:t>2.- </a:t>
            </a:r>
            <a:r>
              <a:rPr lang="es-CL" b="1" u="sng" dirty="0">
                <a:solidFill>
                  <a:srgbClr val="FF0000"/>
                </a:solidFill>
              </a:rPr>
              <a:t>El Pasivo</a:t>
            </a:r>
            <a:r>
              <a:rPr lang="es-CL" dirty="0"/>
              <a:t>: Son todas deudas que la empresa a contraido con sus proveedores (aquellos que le proveen de mercaderia) y sus acreedores (deudas que tienen con los bancos e instituciones financieras) necesarias para sacar adelante el objetivo.  Se reconocen en instrumentos financieros aceptados a terceros, tales como: Letras por pagar, pagaré, polizas de seguros, facturas por pagar, documentos por pagar, etc.</a:t>
            </a:r>
          </a:p>
          <a:p>
            <a:pPr algn="just"/>
            <a:endParaRPr lang="es-CL" dirty="0"/>
          </a:p>
          <a:p>
            <a:pPr algn="just"/>
            <a:r>
              <a:rPr lang="es-CL" dirty="0"/>
              <a:t>3.- </a:t>
            </a:r>
            <a:r>
              <a:rPr lang="es-CL" b="1" u="sng" dirty="0">
                <a:solidFill>
                  <a:srgbClr val="FF0000"/>
                </a:solidFill>
              </a:rPr>
              <a:t>El Capital</a:t>
            </a:r>
            <a:r>
              <a:rPr lang="es-CL" dirty="0"/>
              <a:t>: Es la inversión que hace el dueño del negocio o empresa, para iniciar su </a:t>
            </a:r>
            <a:r>
              <a:rPr lang="es-CL" b="1" dirty="0"/>
              <a:t>giro</a:t>
            </a:r>
            <a:r>
              <a:rPr lang="es-CL" dirty="0"/>
              <a:t> (actividad económica del negocio),  pero a su vez se puede considerar como aquello que realmente es de la empresa. En otros términos se puede decir que es la parte de los recursos activos que se encuentran pagados, por lo cual nace la siguiente formula de ecuación:</a:t>
            </a:r>
          </a:p>
          <a:p>
            <a:pPr marL="0" indent="0" algn="ctr">
              <a:buNone/>
            </a:pPr>
            <a:endParaRPr lang="es-CL" dirty="0"/>
          </a:p>
          <a:p>
            <a:pPr marL="0" indent="0">
              <a:buNone/>
            </a:pPr>
            <a:r>
              <a:rPr lang="es-CL" dirty="0"/>
              <a:t>                                        (Recursos)        (Deudas)</a:t>
            </a:r>
          </a:p>
        </p:txBody>
      </p:sp>
      <p:graphicFrame>
        <p:nvGraphicFramePr>
          <p:cNvPr id="4" name="Tabla 3">
            <a:extLst>
              <a:ext uri="{FF2B5EF4-FFF2-40B4-BE49-F238E27FC236}">
                <a16:creationId xmlns:a16="http://schemas.microsoft.com/office/drawing/2014/main" id="{6265AB41-CB48-FE45-A99F-BDABF8F3A5EF}"/>
              </a:ext>
            </a:extLst>
          </p:cNvPr>
          <p:cNvGraphicFramePr>
            <a:graphicFrameLocks noGrp="1"/>
          </p:cNvGraphicFramePr>
          <p:nvPr>
            <p:extLst>
              <p:ext uri="{D42A27DB-BD31-4B8C-83A1-F6EECF244321}">
                <p14:modId xmlns:p14="http://schemas.microsoft.com/office/powerpoint/2010/main" val="1305651585"/>
              </p:ext>
            </p:extLst>
          </p:nvPr>
        </p:nvGraphicFramePr>
        <p:xfrm>
          <a:off x="3823855" y="5161412"/>
          <a:ext cx="5082639" cy="396240"/>
        </p:xfrm>
        <a:graphic>
          <a:graphicData uri="http://schemas.openxmlformats.org/drawingml/2006/table">
            <a:tbl>
              <a:tblPr firstRow="1" bandRow="1">
                <a:tableStyleId>{5C22544A-7EE6-4342-B048-85BDC9FD1C3A}</a:tableStyleId>
              </a:tblPr>
              <a:tblGrid>
                <a:gridCol w="5082639">
                  <a:extLst>
                    <a:ext uri="{9D8B030D-6E8A-4147-A177-3AD203B41FA5}">
                      <a16:colId xmlns:a16="http://schemas.microsoft.com/office/drawing/2014/main" val="4278177845"/>
                    </a:ext>
                  </a:extLst>
                </a:gridCol>
              </a:tblGrid>
              <a:tr h="344384">
                <a:tc>
                  <a:txBody>
                    <a:bodyPr/>
                    <a:lstStyle/>
                    <a:p>
                      <a:r>
                        <a:rPr lang="es-CL" dirty="0"/>
                        <a:t>   </a:t>
                      </a:r>
                      <a:r>
                        <a:rPr lang="es-CL" sz="2000" dirty="0"/>
                        <a:t>ACTIVOS         -        PASIVOS       =      CAPITAL</a:t>
                      </a:r>
                    </a:p>
                  </a:txBody>
                  <a:tcPr/>
                </a:tc>
                <a:extLst>
                  <a:ext uri="{0D108BD9-81ED-4DB2-BD59-A6C34878D82A}">
                    <a16:rowId xmlns:a16="http://schemas.microsoft.com/office/drawing/2014/main" val="1685344200"/>
                  </a:ext>
                </a:extLst>
              </a:tr>
            </a:tbl>
          </a:graphicData>
        </a:graphic>
      </p:graphicFrame>
    </p:spTree>
    <p:extLst>
      <p:ext uri="{BB962C8B-B14F-4D97-AF65-F5344CB8AC3E}">
        <p14:creationId xmlns:p14="http://schemas.microsoft.com/office/powerpoint/2010/main" val="2108187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D7180F-8693-EA4B-A965-F1AA203B2CDA}"/>
              </a:ext>
            </a:extLst>
          </p:cNvPr>
          <p:cNvSpPr>
            <a:spLocks noGrp="1"/>
          </p:cNvSpPr>
          <p:nvPr>
            <p:ph type="title"/>
          </p:nvPr>
        </p:nvSpPr>
        <p:spPr>
          <a:xfrm>
            <a:off x="838200" y="365126"/>
            <a:ext cx="10515600" cy="715530"/>
          </a:xfrm>
        </p:spPr>
        <p:txBody>
          <a:bodyPr>
            <a:normAutofit/>
          </a:bodyPr>
          <a:lstStyle/>
          <a:p>
            <a:r>
              <a:rPr lang="es-CL" sz="3000" dirty="0"/>
              <a:t>LA CUENTA</a:t>
            </a:r>
          </a:p>
        </p:txBody>
      </p:sp>
      <p:sp>
        <p:nvSpPr>
          <p:cNvPr id="3" name="Marcador de contenido 2">
            <a:extLst>
              <a:ext uri="{FF2B5EF4-FFF2-40B4-BE49-F238E27FC236}">
                <a16:creationId xmlns:a16="http://schemas.microsoft.com/office/drawing/2014/main" id="{B5169949-5E7C-8B41-9B0D-79220C65E533}"/>
              </a:ext>
            </a:extLst>
          </p:cNvPr>
          <p:cNvSpPr>
            <a:spLocks noGrp="1"/>
          </p:cNvSpPr>
          <p:nvPr>
            <p:ph idx="1"/>
          </p:nvPr>
        </p:nvSpPr>
        <p:spPr>
          <a:xfrm>
            <a:off x="838200" y="1080656"/>
            <a:ext cx="10515600" cy="5640778"/>
          </a:xfrm>
        </p:spPr>
        <p:txBody>
          <a:bodyPr>
            <a:normAutofit fontScale="85000" lnSpcReduction="20000"/>
          </a:bodyPr>
          <a:lstStyle/>
          <a:p>
            <a:pPr algn="just"/>
            <a:r>
              <a:rPr lang="es-CL" sz="2600" dirty="0"/>
              <a:t>Es la herramienta contable que utiliza la contabilidad para el registro y analisis de las operaciones que sustentan los documentos mercantiles, financieros, tributarios y laborales, tambien se puede decir, que es una agrupación sistemática de los cargos y abonos relacionados a una persona o que se registran bajo un encabezamiento o titulo que identifica.</a:t>
            </a:r>
          </a:p>
          <a:p>
            <a:pPr algn="just"/>
            <a:r>
              <a:rPr lang="es-CL" sz="2600" dirty="0"/>
              <a:t>Una cuenta se puede esquematizar como una T con dos lados, el izquierdo llamado DEBE y el lado derecho llamado HABER, que van a estar recibiendo constantemente imputaciones (anotaciones) producto de las operaciones de negocio que realiza la empresa.</a:t>
            </a:r>
          </a:p>
          <a:p>
            <a:pPr algn="just"/>
            <a:r>
              <a:rPr lang="es-CL" sz="2600" dirty="0"/>
              <a:t>CONCEPTOS:</a:t>
            </a:r>
          </a:p>
          <a:p>
            <a:pPr algn="just"/>
            <a:r>
              <a:rPr lang="es-CL" sz="2600" dirty="0"/>
              <a:t>Las anotaciones registradas al DEBE de la cuenta se llaman CARGOS.</a:t>
            </a:r>
          </a:p>
          <a:p>
            <a:pPr algn="just"/>
            <a:r>
              <a:rPr lang="es-CL" sz="2600" dirty="0"/>
              <a:t>Las anotaciones registradas al HABER de la cuenta se llaman ABONOS.</a:t>
            </a:r>
          </a:p>
          <a:p>
            <a:pPr algn="just"/>
            <a:r>
              <a:rPr lang="es-CL" sz="2600" dirty="0"/>
              <a:t>La suma de los CARGOS se llama DEBITO.</a:t>
            </a:r>
          </a:p>
          <a:p>
            <a:pPr algn="just"/>
            <a:r>
              <a:rPr lang="es-CL" sz="2600" dirty="0"/>
              <a:t>La suma de los ABONOS se llama CREDITO.</a:t>
            </a:r>
          </a:p>
          <a:p>
            <a:pPr algn="just"/>
            <a:r>
              <a:rPr lang="es-CL" sz="2600" dirty="0"/>
              <a:t>La diferencia entre DEBITO y CREDITO se llama SALDO.</a:t>
            </a:r>
          </a:p>
          <a:p>
            <a:pPr algn="just"/>
            <a:r>
              <a:rPr lang="es-CL" sz="2600" dirty="0"/>
              <a:t>Cuando los DEBITOS son mayores se llama SALDO DEUDOR.</a:t>
            </a:r>
          </a:p>
          <a:p>
            <a:pPr algn="just"/>
            <a:r>
              <a:rPr lang="es-CL" sz="2600" dirty="0"/>
              <a:t>Cuando los CREDITOS son mayores se llama SALDO ACREEDOR.</a:t>
            </a:r>
          </a:p>
          <a:p>
            <a:pPr algn="just"/>
            <a:r>
              <a:rPr lang="es-CL" sz="2600" dirty="0"/>
              <a:t>Cuando CREDITOS Y DEBITOS son iguales, se dice que la cuenta esta SALDADA.</a:t>
            </a:r>
          </a:p>
        </p:txBody>
      </p:sp>
    </p:spTree>
    <p:extLst>
      <p:ext uri="{BB962C8B-B14F-4D97-AF65-F5344CB8AC3E}">
        <p14:creationId xmlns:p14="http://schemas.microsoft.com/office/powerpoint/2010/main" val="4175659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4F4BB38-BBD8-D34C-9E8B-62A87C1F9553}"/>
              </a:ext>
            </a:extLst>
          </p:cNvPr>
          <p:cNvSpPr>
            <a:spLocks noGrp="1"/>
          </p:cNvSpPr>
          <p:nvPr>
            <p:ph idx="1"/>
          </p:nvPr>
        </p:nvSpPr>
        <p:spPr>
          <a:xfrm>
            <a:off x="838200" y="1825625"/>
            <a:ext cx="10515600" cy="4351338"/>
          </a:xfrm>
        </p:spPr>
        <p:txBody>
          <a:bodyPr/>
          <a:lstStyle/>
          <a:p>
            <a:r>
              <a:rPr lang="es-CL" dirty="0"/>
              <a:t>                             DEBE                                     HABER</a:t>
            </a:r>
          </a:p>
          <a:p>
            <a:endParaRPr lang="es-CL" dirty="0"/>
          </a:p>
          <a:p>
            <a:r>
              <a:rPr lang="es-CL" dirty="0"/>
              <a:t>                                     CARGOS          ABONOS</a:t>
            </a:r>
          </a:p>
          <a:p>
            <a:endParaRPr lang="es-CL" dirty="0"/>
          </a:p>
          <a:p>
            <a:endParaRPr lang="es-CL" dirty="0"/>
          </a:p>
          <a:p>
            <a:r>
              <a:rPr lang="es-CL" dirty="0"/>
              <a:t>                                       DEBITOS      CREDITOS</a:t>
            </a:r>
          </a:p>
        </p:txBody>
      </p:sp>
      <p:cxnSp>
        <p:nvCxnSpPr>
          <p:cNvPr id="5" name="Conector recto de flecha 4">
            <a:extLst>
              <a:ext uri="{FF2B5EF4-FFF2-40B4-BE49-F238E27FC236}">
                <a16:creationId xmlns:a16="http://schemas.microsoft.com/office/drawing/2014/main" id="{47F178F5-808A-F748-9018-196EDE5A5907}"/>
              </a:ext>
            </a:extLst>
          </p:cNvPr>
          <p:cNvCxnSpPr/>
          <p:nvPr/>
        </p:nvCxnSpPr>
        <p:spPr>
          <a:xfrm>
            <a:off x="3823855" y="2410691"/>
            <a:ext cx="43107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a:extLst>
              <a:ext uri="{FF2B5EF4-FFF2-40B4-BE49-F238E27FC236}">
                <a16:creationId xmlns:a16="http://schemas.microsoft.com/office/drawing/2014/main" id="{7CDE058D-4B3D-E848-B9E0-C9228883BA19}"/>
              </a:ext>
            </a:extLst>
          </p:cNvPr>
          <p:cNvCxnSpPr/>
          <p:nvPr/>
        </p:nvCxnSpPr>
        <p:spPr>
          <a:xfrm>
            <a:off x="5783283" y="2410691"/>
            <a:ext cx="0" cy="21494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a:extLst>
              <a:ext uri="{FF2B5EF4-FFF2-40B4-BE49-F238E27FC236}">
                <a16:creationId xmlns:a16="http://schemas.microsoft.com/office/drawing/2014/main" id="{3428AC8D-0B38-754B-B0B7-CE956BA2D28F}"/>
              </a:ext>
            </a:extLst>
          </p:cNvPr>
          <p:cNvCxnSpPr/>
          <p:nvPr/>
        </p:nvCxnSpPr>
        <p:spPr>
          <a:xfrm>
            <a:off x="5260769" y="3883231"/>
            <a:ext cx="110440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278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A41B4F-D8E7-754D-BE7E-F98C41E3E2E8}"/>
              </a:ext>
            </a:extLst>
          </p:cNvPr>
          <p:cNvSpPr>
            <a:spLocks noGrp="1"/>
          </p:cNvSpPr>
          <p:nvPr>
            <p:ph type="title"/>
          </p:nvPr>
        </p:nvSpPr>
        <p:spPr>
          <a:xfrm>
            <a:off x="838200" y="365126"/>
            <a:ext cx="10515600" cy="1006062"/>
          </a:xfrm>
        </p:spPr>
        <p:txBody>
          <a:bodyPr/>
          <a:lstStyle/>
          <a:p>
            <a:pPr algn="ctr"/>
            <a:r>
              <a:rPr lang="es-CL" dirty="0"/>
              <a:t>Tratamiento de las Cuentas</a:t>
            </a:r>
          </a:p>
        </p:txBody>
      </p:sp>
      <p:sp>
        <p:nvSpPr>
          <p:cNvPr id="3" name="Marcador de contenido 2">
            <a:extLst>
              <a:ext uri="{FF2B5EF4-FFF2-40B4-BE49-F238E27FC236}">
                <a16:creationId xmlns:a16="http://schemas.microsoft.com/office/drawing/2014/main" id="{F9145C6F-227A-F943-B7A3-0C96AF7948DB}"/>
              </a:ext>
            </a:extLst>
          </p:cNvPr>
          <p:cNvSpPr>
            <a:spLocks noGrp="1"/>
          </p:cNvSpPr>
          <p:nvPr>
            <p:ph idx="1"/>
          </p:nvPr>
        </p:nvSpPr>
        <p:spPr>
          <a:xfrm>
            <a:off x="838200" y="1825625"/>
            <a:ext cx="10515600" cy="4669304"/>
          </a:xfrm>
        </p:spPr>
        <p:txBody>
          <a:bodyPr/>
          <a:lstStyle/>
          <a:p>
            <a:pPr marL="0" indent="0">
              <a:buNone/>
            </a:pPr>
            <a:r>
              <a:rPr lang="es-CL" dirty="0"/>
              <a:t>Debe    ACTIVO        Haber                      Debe       PASIVO      Haber</a:t>
            </a:r>
          </a:p>
          <a:p>
            <a:pPr marL="0" indent="0">
              <a:buNone/>
            </a:pPr>
            <a:r>
              <a:rPr lang="es-CL" dirty="0"/>
              <a:t>     Cargos            Abonos                                  Cargos           Abonos</a:t>
            </a:r>
          </a:p>
          <a:p>
            <a:pPr marL="0" indent="0">
              <a:buNone/>
            </a:pPr>
            <a:endParaRPr lang="es-CL" dirty="0"/>
          </a:p>
          <a:p>
            <a:pPr marL="0" indent="0">
              <a:buNone/>
            </a:pPr>
            <a:endParaRPr lang="es-CL" dirty="0"/>
          </a:p>
          <a:p>
            <a:pPr marL="0" indent="0">
              <a:buNone/>
            </a:pPr>
            <a:endParaRPr lang="es-CL" dirty="0"/>
          </a:p>
          <a:p>
            <a:pPr marL="0" indent="0" algn="ctr">
              <a:buNone/>
            </a:pPr>
            <a:r>
              <a:rPr lang="es-CL" dirty="0"/>
              <a:t>Debe   CUENTA DERESULTADO   Haber</a:t>
            </a:r>
          </a:p>
          <a:p>
            <a:pPr marL="0" indent="0">
              <a:buNone/>
            </a:pPr>
            <a:r>
              <a:rPr lang="es-CL" dirty="0"/>
              <a:t>                                         Cargos                 Abonos</a:t>
            </a:r>
          </a:p>
          <a:p>
            <a:pPr marL="0" indent="0">
              <a:buNone/>
            </a:pPr>
            <a:r>
              <a:rPr lang="es-CL" dirty="0"/>
              <a:t>                                        Perdidas            Ganancias</a:t>
            </a:r>
          </a:p>
        </p:txBody>
      </p:sp>
      <p:cxnSp>
        <p:nvCxnSpPr>
          <p:cNvPr id="5" name="Conector recto de flecha 4">
            <a:extLst>
              <a:ext uri="{FF2B5EF4-FFF2-40B4-BE49-F238E27FC236}">
                <a16:creationId xmlns:a16="http://schemas.microsoft.com/office/drawing/2014/main" id="{F86154B5-2BB1-ED41-84F9-331400FE236B}"/>
              </a:ext>
            </a:extLst>
          </p:cNvPr>
          <p:cNvCxnSpPr/>
          <p:nvPr/>
        </p:nvCxnSpPr>
        <p:spPr>
          <a:xfrm>
            <a:off x="1175657" y="2220686"/>
            <a:ext cx="377635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a:extLst>
              <a:ext uri="{FF2B5EF4-FFF2-40B4-BE49-F238E27FC236}">
                <a16:creationId xmlns:a16="http://schemas.microsoft.com/office/drawing/2014/main" id="{3D010DA8-6B5D-E042-A471-88ECA6D2E008}"/>
              </a:ext>
            </a:extLst>
          </p:cNvPr>
          <p:cNvCxnSpPr/>
          <p:nvPr/>
        </p:nvCxnSpPr>
        <p:spPr>
          <a:xfrm>
            <a:off x="2850078" y="2232561"/>
            <a:ext cx="0" cy="1389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Más 7">
            <a:extLst>
              <a:ext uri="{FF2B5EF4-FFF2-40B4-BE49-F238E27FC236}">
                <a16:creationId xmlns:a16="http://schemas.microsoft.com/office/drawing/2014/main" id="{91A21956-3C96-C642-B432-B93AC143F15F}"/>
              </a:ext>
            </a:extLst>
          </p:cNvPr>
          <p:cNvSpPr/>
          <p:nvPr/>
        </p:nvSpPr>
        <p:spPr>
          <a:xfrm>
            <a:off x="1386939" y="2707574"/>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9" name="Menos 8">
            <a:extLst>
              <a:ext uri="{FF2B5EF4-FFF2-40B4-BE49-F238E27FC236}">
                <a16:creationId xmlns:a16="http://schemas.microsoft.com/office/drawing/2014/main" id="{8015155F-9719-D448-BFA5-B6F282FB8A17}"/>
              </a:ext>
            </a:extLst>
          </p:cNvPr>
          <p:cNvSpPr/>
          <p:nvPr/>
        </p:nvSpPr>
        <p:spPr>
          <a:xfrm>
            <a:off x="3398818" y="2675125"/>
            <a:ext cx="914400" cy="914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11" name="Conector recto de flecha 10">
            <a:extLst>
              <a:ext uri="{FF2B5EF4-FFF2-40B4-BE49-F238E27FC236}">
                <a16:creationId xmlns:a16="http://schemas.microsoft.com/office/drawing/2014/main" id="{BCB76168-B387-F046-81AB-86CBE921CF84}"/>
              </a:ext>
            </a:extLst>
          </p:cNvPr>
          <p:cNvCxnSpPr/>
          <p:nvPr/>
        </p:nvCxnSpPr>
        <p:spPr>
          <a:xfrm>
            <a:off x="6709558" y="2232561"/>
            <a:ext cx="38001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a:extLst>
              <a:ext uri="{FF2B5EF4-FFF2-40B4-BE49-F238E27FC236}">
                <a16:creationId xmlns:a16="http://schemas.microsoft.com/office/drawing/2014/main" id="{40883FCF-28D8-AE4F-B878-0D74A61EFFF7}"/>
              </a:ext>
            </a:extLst>
          </p:cNvPr>
          <p:cNvCxnSpPr/>
          <p:nvPr/>
        </p:nvCxnSpPr>
        <p:spPr>
          <a:xfrm>
            <a:off x="8502732" y="2232561"/>
            <a:ext cx="0" cy="13569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Más 13">
            <a:extLst>
              <a:ext uri="{FF2B5EF4-FFF2-40B4-BE49-F238E27FC236}">
                <a16:creationId xmlns:a16="http://schemas.microsoft.com/office/drawing/2014/main" id="{875CB8F5-F3EE-F843-A2FC-F7D5114FFD63}"/>
              </a:ext>
            </a:extLst>
          </p:cNvPr>
          <p:cNvSpPr/>
          <p:nvPr/>
        </p:nvSpPr>
        <p:spPr>
          <a:xfrm>
            <a:off x="8986098" y="2707574"/>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5" name="Menos 14">
            <a:extLst>
              <a:ext uri="{FF2B5EF4-FFF2-40B4-BE49-F238E27FC236}">
                <a16:creationId xmlns:a16="http://schemas.microsoft.com/office/drawing/2014/main" id="{5337EC5F-CA44-484B-BF18-96DD5477D187}"/>
              </a:ext>
            </a:extLst>
          </p:cNvPr>
          <p:cNvSpPr/>
          <p:nvPr/>
        </p:nvSpPr>
        <p:spPr>
          <a:xfrm>
            <a:off x="7346650" y="2706734"/>
            <a:ext cx="914400" cy="914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19" name="Conector recto de flecha 18">
            <a:extLst>
              <a:ext uri="{FF2B5EF4-FFF2-40B4-BE49-F238E27FC236}">
                <a16:creationId xmlns:a16="http://schemas.microsoft.com/office/drawing/2014/main" id="{21BE03ED-DC85-0247-B011-3ADCD400605A}"/>
              </a:ext>
            </a:extLst>
          </p:cNvPr>
          <p:cNvCxnSpPr/>
          <p:nvPr/>
        </p:nvCxnSpPr>
        <p:spPr>
          <a:xfrm>
            <a:off x="3536576" y="4827494"/>
            <a:ext cx="53384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a:extLst>
              <a:ext uri="{FF2B5EF4-FFF2-40B4-BE49-F238E27FC236}">
                <a16:creationId xmlns:a16="http://schemas.microsoft.com/office/drawing/2014/main" id="{E3333E3F-B881-1C48-85CF-31EA0D110568}"/>
              </a:ext>
            </a:extLst>
          </p:cNvPr>
          <p:cNvCxnSpPr/>
          <p:nvPr/>
        </p:nvCxnSpPr>
        <p:spPr>
          <a:xfrm>
            <a:off x="6104965" y="4840941"/>
            <a:ext cx="0" cy="18153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7777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7B8BCE5-91B5-994A-B48D-7677E7DA7776}"/>
              </a:ext>
            </a:extLst>
          </p:cNvPr>
          <p:cNvSpPr>
            <a:spLocks noGrp="1"/>
          </p:cNvSpPr>
          <p:nvPr>
            <p:ph idx="1"/>
          </p:nvPr>
        </p:nvSpPr>
        <p:spPr>
          <a:xfrm>
            <a:off x="838200" y="981636"/>
            <a:ext cx="10457329" cy="5499846"/>
          </a:xfrm>
        </p:spPr>
        <p:txBody>
          <a:bodyPr>
            <a:normAutofit fontScale="92500" lnSpcReduction="10000"/>
          </a:bodyPr>
          <a:lstStyle/>
          <a:p>
            <a:pPr marL="0" indent="0">
              <a:buNone/>
            </a:pPr>
            <a:r>
              <a:rPr lang="es-CL" dirty="0"/>
              <a:t>A) Cuentas de Activo	Cuando aumentan, se Cargan.</a:t>
            </a:r>
          </a:p>
          <a:p>
            <a:pPr marL="0" indent="0">
              <a:buNone/>
            </a:pPr>
            <a:r>
              <a:rPr lang="es-CL" dirty="0"/>
              <a:t>                   			Cuando disminuyen, se Abonan.</a:t>
            </a:r>
          </a:p>
          <a:p>
            <a:pPr marL="0" indent="0">
              <a:buNone/>
            </a:pPr>
            <a:endParaRPr lang="es-CL" dirty="0"/>
          </a:p>
          <a:p>
            <a:pPr marL="0" indent="0">
              <a:buNone/>
            </a:pPr>
            <a:r>
              <a:rPr lang="es-CL" dirty="0"/>
              <a:t>B) Cuentas de Pasivo 	Cuando disminuyen, se Cargan.</a:t>
            </a:r>
          </a:p>
          <a:p>
            <a:pPr marL="3657600" lvl="8" indent="0">
              <a:buNone/>
            </a:pPr>
            <a:r>
              <a:rPr lang="es-CL" sz="2800" dirty="0"/>
              <a:t>Cuando aumentan, se Abonan.</a:t>
            </a:r>
          </a:p>
          <a:p>
            <a:pPr marL="0" indent="0">
              <a:buNone/>
            </a:pPr>
            <a:endParaRPr lang="es-CL" dirty="0"/>
          </a:p>
          <a:p>
            <a:pPr marL="0" indent="0">
              <a:buNone/>
            </a:pPr>
            <a:r>
              <a:rPr lang="es-CL" dirty="0"/>
              <a:t>C) Cuentas de Resultado 	Cuando hay pérdidas, se Cargan.</a:t>
            </a:r>
          </a:p>
          <a:p>
            <a:pPr marL="0" indent="0">
              <a:buNone/>
            </a:pPr>
            <a:r>
              <a:rPr lang="es-CL" dirty="0"/>
              <a:t>                                            	Cuando hay ganancias, se Abonan.</a:t>
            </a:r>
          </a:p>
          <a:p>
            <a:pPr marL="0" indent="0">
              <a:buNone/>
            </a:pPr>
            <a:r>
              <a:rPr lang="es-CL" sz="2800" dirty="0"/>
              <a:t> </a:t>
            </a:r>
          </a:p>
          <a:p>
            <a:pPr marL="0" indent="0">
              <a:buNone/>
            </a:pPr>
            <a:endParaRPr lang="es-CL" sz="2800" dirty="0"/>
          </a:p>
          <a:p>
            <a:pPr marL="0" indent="0">
              <a:buNone/>
            </a:pPr>
            <a:r>
              <a:rPr lang="es-CL" sz="2800" dirty="0"/>
              <a:t> GANANCIAS &gt; PÉRDIDAS = UTILIDAD DEL EJERCICIO</a:t>
            </a:r>
          </a:p>
          <a:p>
            <a:pPr marL="0" indent="0">
              <a:buNone/>
            </a:pPr>
            <a:r>
              <a:rPr lang="es-CL" sz="2800" dirty="0"/>
              <a:t> GANANCIAS &lt;  PÉRDIDAS = PÉRDIDAS DEL EJERCICIO	</a:t>
            </a:r>
          </a:p>
        </p:txBody>
      </p:sp>
    </p:spTree>
    <p:extLst>
      <p:ext uri="{BB962C8B-B14F-4D97-AF65-F5344CB8AC3E}">
        <p14:creationId xmlns:p14="http://schemas.microsoft.com/office/powerpoint/2010/main" val="50368904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604</Words>
  <Application>Microsoft Macintosh PowerPoint</Application>
  <PresentationFormat>Panorámica</PresentationFormat>
  <Paragraphs>57</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Calibri Light</vt:lpstr>
      <vt:lpstr>Tema de Office</vt:lpstr>
      <vt:lpstr>Contabilización de Operaciones Comerciales</vt:lpstr>
      <vt:lpstr>RECORDAR:</vt:lpstr>
      <vt:lpstr>Presentación de PowerPoint</vt:lpstr>
      <vt:lpstr>LA CUENTA</vt:lpstr>
      <vt:lpstr>Presentación de PowerPoint</vt:lpstr>
      <vt:lpstr>Tratamiento de las Cuentas</vt:lpstr>
      <vt:lpstr>Presentación de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Contabilización de Operaciones Comerciales</dc:title>
  <dc:creator>Microsoft Office User</dc:creator>
  <cp:lastModifiedBy>Microsoft Office User</cp:lastModifiedBy>
  <cp:revision>13</cp:revision>
  <dcterms:created xsi:type="dcterms:W3CDTF">2020-04-02T00:10:11Z</dcterms:created>
  <dcterms:modified xsi:type="dcterms:W3CDTF">2020-04-02T01:36:07Z</dcterms:modified>
</cp:coreProperties>
</file>