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D2332-6BF0-4D80-8B7E-97F43DA1A8FD}" type="doc">
      <dgm:prSet loTypeId="urn:microsoft.com/office/officeart/2005/8/layout/radial6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57A8833-B910-4F4F-B1DE-94DE55459981}" type="pres">
      <dgm:prSet presAssocID="{F65D2332-6BF0-4D80-8B7E-97F43DA1A8F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</dgm:ptLst>
  <dgm:cxnLst>
    <dgm:cxn modelId="{BAED7FC7-1B44-4A35-A9B3-8245B188AD40}" type="presOf" srcId="{F65D2332-6BF0-4D80-8B7E-97F43DA1A8FD}" destId="{757A8833-B910-4F4F-B1DE-94DE55459981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B9251-BC18-459E-9D18-08048FC4460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6E5B30E-DE85-457A-82D8-68B4989CFC75}" type="pres">
      <dgm:prSet presAssocID="{6EFB9251-BC18-459E-9D18-08048FC4460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</dgm:ptLst>
  <dgm:cxnLst>
    <dgm:cxn modelId="{2BA6B3FD-8413-433B-A4E8-1D0100CE1423}" type="presOf" srcId="{6EFB9251-BC18-459E-9D18-08048FC44607}" destId="{76E5B30E-DE85-457A-82D8-68B4989CFC75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C96F3-7212-4415-855A-68ADE46222F3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F05A-508C-40B1-8278-07A4AD62A4CA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72317492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B7A8F-C0F9-4757-B70F-AB6E37FDD225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11ED-A3F9-415B-A678-FEA64B7BD762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93972325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79A4-D81D-4C6E-80D0-6107A0416DB5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C33F8-142A-4A22-83CA-822A7569B6CE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47749506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62587-0855-4AE8-A3B6-D85DAD010ADF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B092-C3F7-43BD-ADF6-EBCE2E3B4C8F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57951500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2C3B-A790-4618-B891-A0B2848686B7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A30B-7879-4B69-9D83-B0AFF2D289E0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7457760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3BE81-05BF-477A-93FD-C3CD49CD75C3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050E2-E68A-41D1-9490-744A113EB6B3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28427125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D76F-7EA9-478E-9F54-10AAABD6A7A3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9A2F-F44D-40D0-829E-5F9617B589C6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50302458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9CC9-4F3D-4F84-BC14-3C53ECBA2612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7FF0-DA43-478A-B120-89D3BC1B8800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23450461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B6A0F-2426-408F-A95B-2BB08A9F71EB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ED88-B4C6-4116-AA04-A62F7B45A4DA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80724205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C0C3D-CCF1-4A86-B416-F2AC56559B76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F8CD6-A5AC-4FBF-82A2-3919BC0BE104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40314438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3DFE-3EF3-4832-A23F-89908882DB8C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6CD9-FD61-435B-AB7D-4463C5210EA6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35320373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DBDD">
            <a:alpha val="7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s-CL" altLang="es-CL" smtClean="0"/>
          </a:p>
        </p:txBody>
      </p:sp>
      <p:sp>
        <p:nvSpPr>
          <p:cNvPr id="1027" name="Marcador de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los estilos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s-CL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A1AAD5-A0D7-4612-9C59-DC0BC70E952C}" type="datetimeFigureOut">
              <a:rPr lang="es-CL"/>
              <a:pPr>
                <a:defRPr/>
              </a:pPr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B1AA0C-B745-40C3-B02C-D8A7088FD34D}" type="slidenum">
              <a:rPr lang="es-CL" altLang="es-CL"/>
              <a:pPr>
                <a:defRPr/>
              </a:pPr>
              <a:t>‹Nº›</a:t>
            </a:fld>
            <a:endParaRPr lang="es-C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slow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6088" y="1649413"/>
            <a:ext cx="10699750" cy="20208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s-C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TIPS PARA UNA COMPRENSIÓN LECTORA IDEAL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4363" y="4368800"/>
            <a:ext cx="7767637" cy="10969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CL" sz="3200" b="1" dirty="0">
                <a:solidFill>
                  <a:schemeClr val="accent4">
                    <a:lumMod val="75000"/>
                  </a:schemeClr>
                </a:solidFill>
              </a:rPr>
              <a:t>Curso: 5° Año Básico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s-CL" sz="3200" b="1" dirty="0">
                <a:solidFill>
                  <a:schemeClr val="accent4">
                    <a:lumMod val="75000"/>
                  </a:schemeClr>
                </a:solidFill>
              </a:rPr>
              <a:t>Asignatura: Lenguaje y Comunicación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CL" sz="3200" dirty="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931988" y="1192213"/>
            <a:ext cx="1018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L" altLang="es-CL" sz="1800"/>
          </a:p>
        </p:txBody>
      </p:sp>
      <p:pic>
        <p:nvPicPr>
          <p:cNvPr id="2053" name="Imag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5405"/>
          <a:stretch>
            <a:fillRect/>
          </a:stretch>
        </p:blipFill>
        <p:spPr bwMode="auto">
          <a:xfrm>
            <a:off x="1508125" y="635000"/>
            <a:ext cx="84931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111250" y="495300"/>
            <a:ext cx="9726613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L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</a:t>
            </a:r>
            <a:r>
              <a:rPr lang="es-ES_tradnl" altLang="es-CL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 Fernando College	</a:t>
            </a:r>
            <a:endParaRPr lang="es-CL" altLang="es-CL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L" sz="1600">
                <a:latin typeface="Arial" panose="020B0604020202020204" pitchFamily="34" charset="0"/>
                <a:cs typeface="Calibri" panose="020F0502020204030204" pitchFamily="34" charset="0"/>
              </a:rPr>
              <a:t>                        Programa de Integración Escolar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L" sz="1600">
                <a:latin typeface="Arial" panose="020B0604020202020204" pitchFamily="34" charset="0"/>
                <a:cs typeface="Calibri" panose="020F0502020204030204" pitchFamily="34" charset="0"/>
              </a:rPr>
              <a:t>                         Prof especialista: Carla Pereira 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L" sz="1400">
                <a:latin typeface="Arial" panose="020B0604020202020204" pitchFamily="34" charset="0"/>
                <a:cs typeface="Calibri" panose="020F0502020204030204" pitchFamily="34" charset="0"/>
              </a:rPr>
              <a:t>    .</a:t>
            </a:r>
            <a:r>
              <a:rPr lang="es-ES_tradnl" altLang="es-CL" sz="1100">
                <a:latin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s-ES_tradnl" altLang="es-CL" sz="1800">
              <a:latin typeface="Arial" panose="020B0604020202020204" pitchFamily="34" charset="0"/>
            </a:endParaRPr>
          </a:p>
        </p:txBody>
      </p:sp>
      <p:pic>
        <p:nvPicPr>
          <p:cNvPr id="2055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3865563"/>
            <a:ext cx="32670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2700" y="0"/>
            <a:ext cx="9626600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sz="6600" b="1" dirty="0">
                <a:solidFill>
                  <a:schemeClr val="accent4">
                    <a:lumMod val="75000"/>
                  </a:schemeClr>
                </a:solidFill>
              </a:rPr>
              <a:t>PERO ANTES RECORDEMOS… 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-1" y="858130"/>
          <a:ext cx="12478043" cy="595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3325813" y="984250"/>
            <a:ext cx="5392737" cy="73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TEXTOS</a:t>
            </a:r>
            <a:r>
              <a:rPr lang="es-CL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262438" y="2184400"/>
            <a:ext cx="4484687" cy="801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b="1" dirty="0">
                <a:solidFill>
                  <a:schemeClr val="tx1"/>
                </a:solidFill>
              </a:rPr>
              <a:t>PODEMOS CLASIFICARLOS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b="1" dirty="0">
                <a:solidFill>
                  <a:schemeClr val="tx1"/>
                </a:solidFill>
              </a:rPr>
              <a:t>EN: </a:t>
            </a:r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5992813" y="1720850"/>
            <a:ext cx="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>
            <a:cxnSpLocks/>
          </p:cNvCxnSpPr>
          <p:nvPr/>
        </p:nvCxnSpPr>
        <p:spPr>
          <a:xfrm>
            <a:off x="1392238" y="2511425"/>
            <a:ext cx="284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cxnSpLocks/>
          </p:cNvCxnSpPr>
          <p:nvPr/>
        </p:nvCxnSpPr>
        <p:spPr>
          <a:xfrm>
            <a:off x="8747125" y="2578100"/>
            <a:ext cx="23955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1392238" y="2511425"/>
            <a:ext cx="0" cy="61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>
            <a:off x="11139488" y="2511425"/>
            <a:ext cx="0" cy="61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41"/>
          <p:cNvSpPr/>
          <p:nvPr/>
        </p:nvSpPr>
        <p:spPr>
          <a:xfrm>
            <a:off x="98425" y="3127375"/>
            <a:ext cx="5205413" cy="3613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 LITERARIOS: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Donde el autor  expresa lo que ve y siente en su realidad. Por ejemplo: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Cuentos, novelas, fábulas entre otros.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031038" y="3197225"/>
            <a:ext cx="5203825" cy="3529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 NO LITERARIOS: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textos que pretenden informarnos: Por ejemplo: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Recetas, publicidad textos informativos, entre otros.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L" sz="5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CL" sz="5400" b="1" i="1" dirty="0">
                <a:solidFill>
                  <a:schemeClr val="accent4">
                    <a:lumMod val="75000"/>
                  </a:schemeClr>
                </a:solidFill>
              </a:rPr>
              <a:t>PARA IDENTIFICAR LA IDEA PRINCIPAL </a:t>
            </a:r>
            <a:br>
              <a:rPr lang="es-CL" sz="54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L" sz="5400" b="1" i="1" dirty="0">
                <a:solidFill>
                  <a:schemeClr val="accent4">
                    <a:lumMod val="75000"/>
                  </a:schemeClr>
                </a:solidFill>
              </a:rPr>
              <a:t>EN UN TEXTO DEBO:</a:t>
            </a:r>
            <a:endParaRPr lang="es-CL" altLang="es-CL" sz="5400" i="1" dirty="0"/>
          </a:p>
        </p:txBody>
      </p:sp>
      <p:sp>
        <p:nvSpPr>
          <p:cNvPr id="5" name="Diagrama de flujo: almacenamiento de acceso secuencial 4"/>
          <p:cNvSpPr/>
          <p:nvPr/>
        </p:nvSpPr>
        <p:spPr>
          <a:xfrm>
            <a:off x="838200" y="1690688"/>
            <a:ext cx="4679950" cy="2960687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2800" dirty="0"/>
              <a:t>Saber que la </a:t>
            </a:r>
            <a:r>
              <a:rPr lang="es-CL" sz="2800" b="1" dirty="0"/>
              <a:t>IDEA PRINCIPAL RESUME EL TEXTO EN UNA SOLA FRASE U ORACIÓN</a:t>
            </a:r>
          </a:p>
        </p:txBody>
      </p:sp>
      <p:pic>
        <p:nvPicPr>
          <p:cNvPr id="4100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3429000"/>
            <a:ext cx="343376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CL" altLang="es-CL" sz="5400" b="1" i="1" dirty="0">
                <a:solidFill>
                  <a:schemeClr val="accent4">
                    <a:lumMod val="75000"/>
                  </a:schemeClr>
                </a:solidFill>
              </a:rPr>
              <a:t>TIPS PARA IDENTIFICAR LA IDEA PRINCIPAL DENTRO DE UN TEXTO</a:t>
            </a:r>
            <a:endParaRPr lang="es-CL" altLang="es-CL" sz="5400" b="1" dirty="0"/>
          </a:p>
        </p:txBody>
      </p:sp>
      <p:sp>
        <p:nvSpPr>
          <p:cNvPr id="5123" name="Marcador de contenido 2"/>
          <p:cNvSpPr>
            <a:spLocks noGrp="1" noChangeArrowheads="1"/>
          </p:cNvSpPr>
          <p:nvPr>
            <p:ph idx="1"/>
          </p:nvPr>
        </p:nvSpPr>
        <p:spPr>
          <a:xfrm>
            <a:off x="131763" y="2062163"/>
            <a:ext cx="12060237" cy="5280025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s-CL" altLang="es-CL" sz="4400" b="1" dirty="0"/>
              <a:t>Antes de comenzar a leer tengo que tener claro que es lo que necesito conocer.</a:t>
            </a:r>
          </a:p>
          <a:p>
            <a:pPr marL="0" indent="0" algn="just" eaLnBrk="1" hangingPunct="1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es-CL" altLang="es-CL" sz="4400" b="1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es-CL" altLang="es-CL" sz="4400" b="1" dirty="0"/>
              <a:t>Debo leer mínimo tres veces el texto.</a:t>
            </a:r>
          </a:p>
          <a:p>
            <a:pPr eaLnBrk="1" hangingPunct="1">
              <a:defRPr/>
            </a:pPr>
            <a:endParaRPr lang="es-CL" altLang="es-CL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Marcador de contenido 2"/>
          <p:cNvSpPr>
            <a:spLocks noGrp="1" noChangeArrowheads="1"/>
          </p:cNvSpPr>
          <p:nvPr>
            <p:ph idx="1"/>
          </p:nvPr>
        </p:nvSpPr>
        <p:spPr>
          <a:xfrm>
            <a:off x="0" y="450850"/>
            <a:ext cx="12192000" cy="6691313"/>
          </a:xfrm>
        </p:spPr>
        <p:txBody>
          <a:bodyPr/>
          <a:lstStyle/>
          <a:p>
            <a:pPr algn="just" eaLnBrk="1" hangingPunct="1">
              <a:defRPr/>
            </a:pPr>
            <a:r>
              <a:rPr lang="es-CL" altLang="es-CL" sz="4400" b="1" dirty="0"/>
              <a:t>Identifico el sujeto del texto, es decir de quien se me está hablando dentro del texto leído.</a:t>
            </a:r>
          </a:p>
          <a:p>
            <a:pPr algn="just" eaLnBrk="1" hangingPunct="1">
              <a:defRPr/>
            </a:pPr>
            <a:endParaRPr lang="es-CL" altLang="es-CL" sz="4400" b="1" dirty="0"/>
          </a:p>
          <a:p>
            <a:pPr algn="just" eaLnBrk="1" hangingPunct="1">
              <a:defRPr/>
            </a:pPr>
            <a:r>
              <a:rPr lang="es-CL" altLang="es-CL" sz="4400" b="1" dirty="0"/>
              <a:t>Una vez identificado utilizo mi destacador  favorito y lo remarco.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s-CL" altLang="es-CL" sz="4400" b="1" dirty="0"/>
          </a:p>
          <a:p>
            <a:pPr algn="just" eaLnBrk="1" hangingPunct="1">
              <a:defRPr/>
            </a:pPr>
            <a:r>
              <a:rPr lang="es-CL" altLang="es-CL" sz="4400" b="1" dirty="0"/>
              <a:t>Al tener listo esto, ya puedo enfocarme en contestar las preguntas que se desglosan del texto.</a:t>
            </a:r>
          </a:p>
          <a:p>
            <a:pPr eaLnBrk="1" hangingPunct="1">
              <a:defRPr/>
            </a:pPr>
            <a:endParaRPr lang="es-CL" altLang="es-CL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899900" cy="1825625"/>
          </a:xfrm>
        </p:spPr>
        <p:txBody>
          <a:bodyPr/>
          <a:lstStyle/>
          <a:p>
            <a:pPr algn="ctr" eaLnBrk="1" hangingPunct="1">
              <a:defRPr/>
            </a:pPr>
            <a:r>
              <a:rPr lang="es-CL" altLang="es-CL" sz="6600" b="1" i="1" dirty="0">
                <a:solidFill>
                  <a:schemeClr val="accent4">
                    <a:lumMod val="75000"/>
                  </a:schemeClr>
                </a:solidFill>
              </a:rPr>
              <a:t>QUE LOGRO CON IDENTIFICAR LA IDEA PRINCIPAL EN UN TEXTO</a:t>
            </a:r>
            <a:endParaRPr lang="es-CL" altLang="es-CL" sz="6600" dirty="0"/>
          </a:p>
        </p:txBody>
      </p:sp>
      <p:sp>
        <p:nvSpPr>
          <p:cNvPr id="7171" name="Marcador de contenido 2"/>
          <p:cNvSpPr>
            <a:spLocks noGrp="1" noChangeArrowheads="1"/>
          </p:cNvSpPr>
          <p:nvPr>
            <p:ph idx="1"/>
          </p:nvPr>
        </p:nvSpPr>
        <p:spPr>
          <a:xfrm>
            <a:off x="0" y="1825625"/>
            <a:ext cx="11353800" cy="4706938"/>
          </a:xfrm>
        </p:spPr>
        <p:txBody>
          <a:bodyPr/>
          <a:lstStyle/>
          <a:p>
            <a:pPr eaLnBrk="1" hangingPunct="1">
              <a:defRPr/>
            </a:pPr>
            <a:r>
              <a:rPr lang="es-CL" altLang="es-CL" sz="4400" dirty="0"/>
              <a:t>DESARROLLO LAS SIGUIENTES HABILIDADES:</a:t>
            </a:r>
          </a:p>
          <a:p>
            <a:pPr eaLnBrk="1" hangingPunct="1">
              <a:defRPr/>
            </a:pPr>
            <a:r>
              <a:rPr lang="es-CL" altLang="es-CL" sz="4400" dirty="0"/>
              <a:t>LOCALIZAR INFORMACIÓN</a:t>
            </a:r>
          </a:p>
          <a:p>
            <a:pPr eaLnBrk="1" hangingPunct="1">
              <a:defRPr/>
            </a:pPr>
            <a:r>
              <a:rPr lang="es-CL" altLang="es-CL" sz="4400" dirty="0"/>
              <a:t>RELACIONAR INFORMACIÓN </a:t>
            </a:r>
          </a:p>
          <a:p>
            <a:pPr eaLnBrk="1" hangingPunct="1">
              <a:defRPr/>
            </a:pPr>
            <a:r>
              <a:rPr lang="es-CL" altLang="es-CL" sz="4400" dirty="0"/>
              <a:t>INTERPRETAR INFORMACIÓN </a:t>
            </a:r>
          </a:p>
          <a:p>
            <a:pPr eaLnBrk="1" hangingPunct="1">
              <a:defRPr/>
            </a:pPr>
            <a:r>
              <a:rPr lang="es-CL" altLang="es-CL" sz="4400" b="1" dirty="0">
                <a:solidFill>
                  <a:schemeClr val="accent4">
                    <a:lumMod val="75000"/>
                  </a:schemeClr>
                </a:solidFill>
              </a:rPr>
              <a:t>Y POR SOBRE TODO POTENCIO MI HABILIDAD DE REFLEXIONAR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 noChangeArrowheads="1"/>
          </p:cNvSpPr>
          <p:nvPr>
            <p:ph type="title"/>
          </p:nvPr>
        </p:nvSpPr>
        <p:spPr>
          <a:xfrm>
            <a:off x="92075" y="0"/>
            <a:ext cx="11261725" cy="2173288"/>
          </a:xfrm>
        </p:spPr>
        <p:txBody>
          <a:bodyPr/>
          <a:lstStyle/>
          <a:p>
            <a:pPr eaLnBrk="1" hangingPunct="1"/>
            <a:r>
              <a:rPr lang="es-CL" altLang="es-CL" sz="4800" b="1" i="1" smtClean="0"/>
              <a:t>SIEMPRE TEN PRESENTE QUE TU ESFUERZO  Y  PERSEVERANCIA TE AYUDARÁ A CONSTRUIR EL FUTURO QUE TÚ QUIERES PARA TI.</a:t>
            </a:r>
          </a:p>
        </p:txBody>
      </p:sp>
      <p:pic>
        <p:nvPicPr>
          <p:cNvPr id="8195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1989138"/>
            <a:ext cx="702468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233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Arial</vt:lpstr>
      <vt:lpstr>Calibri Light</vt:lpstr>
      <vt:lpstr>Times New Roman</vt:lpstr>
      <vt:lpstr>Tema de Office</vt:lpstr>
      <vt:lpstr>TIPS PARA UNA COMPRENSIÓN LECTORA IDEAL</vt:lpstr>
      <vt:lpstr>PERO ANTES RECORDEMOS… </vt:lpstr>
      <vt:lpstr> PARA IDENTIFICAR LA IDEA PRINCIPAL  EN UN TEXTO DEBO:</vt:lpstr>
      <vt:lpstr>TIPS PARA IDENTIFICAR LA IDEA PRINCIPAL DENTRO DE UN TEXTO</vt:lpstr>
      <vt:lpstr>Presentación de PowerPoint</vt:lpstr>
      <vt:lpstr>QUE LOGRO CON IDENTIFICAR LA IDEA PRINCIPAL EN UN TEXTO</vt:lpstr>
      <vt:lpstr>SIEMPRE TEN PRESENTE QUE TU ESFUERZO  Y  PERSEVERANCIA TE AYUDARÁ A CONSTRUIR EL FUTURO QUE TÚ QUIERES PARA TI.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coni</dc:creator>
  <cp:lastModifiedBy>lab</cp:lastModifiedBy>
  <cp:revision>23</cp:revision>
  <dcterms:created xsi:type="dcterms:W3CDTF">2020-03-23T19:24:02Z</dcterms:created>
  <dcterms:modified xsi:type="dcterms:W3CDTF">2020-03-30T17:40:05Z</dcterms:modified>
</cp:coreProperties>
</file>